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75" r:id="rId9"/>
    <p:sldId id="266" r:id="rId10"/>
    <p:sldId id="267" r:id="rId11"/>
    <p:sldId id="268" r:id="rId12"/>
    <p:sldId id="260" r:id="rId13"/>
    <p:sldId id="269" r:id="rId14"/>
    <p:sldId id="270" r:id="rId15"/>
    <p:sldId id="289" r:id="rId16"/>
    <p:sldId id="278" r:id="rId17"/>
    <p:sldId id="290" r:id="rId18"/>
    <p:sldId id="291" r:id="rId19"/>
    <p:sldId id="286" r:id="rId20"/>
    <p:sldId id="287" r:id="rId21"/>
    <p:sldId id="288" r:id="rId22"/>
    <p:sldId id="292" r:id="rId23"/>
    <p:sldId id="285" r:id="rId24"/>
    <p:sldId id="293" r:id="rId25"/>
    <p:sldId id="294" r:id="rId26"/>
    <p:sldId id="295" r:id="rId27"/>
    <p:sldId id="283" r:id="rId28"/>
    <p:sldId id="271" r:id="rId29"/>
    <p:sldId id="273" r:id="rId30"/>
    <p:sldId id="272" r:id="rId31"/>
    <p:sldId id="274" r:id="rId32"/>
    <p:sldId id="279" r:id="rId33"/>
    <p:sldId id="257" r:id="rId34"/>
  </p:sldIdLst>
  <p:sldSz cx="12192000" cy="6858000"/>
  <p:notesSz cx="6858000" cy="9144000"/>
  <p:embeddedFontLst>
    <p:embeddedFont>
      <p:font typeface="Cascadia Code" panose="020B0609020000020004" pitchFamily="49" charset="0"/>
      <p:regular r:id="rId36"/>
      <p:bold r:id="rId37"/>
      <p:italic r:id="rId38"/>
      <p:boldItalic r:id="rId39"/>
    </p:embeddedFont>
    <p:embeddedFont>
      <p:font typeface="HY견고딕" panose="02030600000101010101" pitchFamily="18" charset="-127"/>
      <p:regular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나눔스퀘어" panose="020B060000010101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180" autoAdjust="0"/>
  </p:normalViewPr>
  <p:slideViewPr>
    <p:cSldViewPr snapToGrid="0">
      <p:cViewPr varScale="1">
        <p:scale>
          <a:sx n="119" d="100"/>
          <a:sy n="119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50E3A-3EFE-4D45-80F7-4E2B4BB97875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6E787-09C3-4415-9965-9E8153B912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25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52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649F-0DE5-D912-42CE-71F018B0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038F20-016E-72C9-C4F3-C5EE1359E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0800A-80B0-E814-E906-81F0BFAEF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1EB3A-795E-AE40-77F1-9FA0A9EC3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23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08B1-63BE-F7A4-61A7-5861FEB9A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DF5597-C349-8CAC-6B5B-C9836AE65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F71A1-08C9-2D02-4413-DB835AB2E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2191CD-8952-89F6-3996-26CEA97A2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15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72448-4CC4-EDD0-161D-0ECD98B62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ABA792-3DF9-3C70-4F5C-E98EF28FA5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470F54-2C14-1F87-0C7A-24E8C3858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E535A2-FBCC-2478-DCD3-2B375BFD0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50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70D7-D85B-4161-192B-F6533103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425AA6-D428-3D35-4B1D-C12F92570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BDF6FEA-2A0E-F08A-BEE0-205D1F32C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A27F9-7921-94DF-FD70-7C4ED17FD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6E787-09C3-4415-9965-9E8153B912B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69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4DA0B-30FA-EBF2-2416-031430496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E338B-95E0-1D83-D380-89DAE1DCA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A9AD1F-B08F-DC62-DE14-8C2864CE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B4A7F8-E0FC-4490-DC1E-1E1132F4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15586-3B91-5A3B-94D7-32E00C3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96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24FC8-3EC8-2D4C-7F38-FD24B152B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D31ABC-E80C-8211-D563-A756CA37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B01C9-8E0D-C4FB-083D-8D737752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F5700B-1C5A-439D-3217-E63E8071F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328366-FF6C-B442-34DA-580745A4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4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943A93-7D86-3017-F20D-9D7F1A00C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9964A4-869E-08C0-5214-D99A6FC51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80E145-A547-111C-B3A1-E7060119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A904F-BE25-E858-8BB5-E9107208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897DD-A5A9-E3E1-3E2D-52FBCAE5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290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5C16B-E266-90F6-CCA5-FF711220D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C18DC2-8785-F3ED-0C1F-471DFCB59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64B8D-E81B-E28A-0DE4-AE16BC78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7A9965-FD6F-D9E1-C53B-E1D6FEF2B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8E5341-5B65-7BF0-5EF7-38FF1981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13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0A6FE-9CFE-C588-0A01-0F3C4FA2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D6F45D-9B1A-F71E-B857-FAFEB38E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930A9F-5AC1-9B1C-E94F-2413FC8EC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25F14-6F13-B086-7ECC-582299E9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18C19-DCEF-2E60-0D4A-141C966D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0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93013-CA34-54F1-BA6D-5E67FDCC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D2E0AA-0D1E-88A4-A608-1AF01A911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8FB49F-D309-F796-D41A-52792B169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5A5FAD-BE6D-A9A7-0D18-9D855293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42F7CD-35A5-A7E2-6DD6-DC0A2B49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2F2EB5-9A96-4FFE-45DD-1FA5DE53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95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08E4D-2F03-8B21-2A65-BC0F400D8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06B8A-6DF5-7998-C3E0-F40A24968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753E5-65B3-E900-8A30-4D4A74466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1620AA-4AC3-E134-DEC2-73CAB7409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31AE26-D099-245B-5D96-BC4A8639B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5EB2DC-7CE7-D6F2-FE5E-742BEC95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933577-51E3-4DCD-EA13-57D5DAAF3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7797AD-7203-F778-63A5-CD88DFE9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1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8598A-9051-B2A3-5C59-73C252C8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87A25-B556-4D18-5755-A4555E945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20F15E-1D7C-2E57-944E-1F494195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E939EF-DB73-5747-FD2B-17E523F5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4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DE138E-9B13-FF33-E423-7802A9E7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2AAAD8-6BF0-04F4-98ED-C4A4BF16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21252-FB71-95F0-E673-24DEDDE6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8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48E24-4CAF-7A24-6785-EC160375C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D5A40-5FA7-F650-9257-A0F4893AD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3AE80-331B-FE51-DD05-420129D83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6C6026-EDEC-00AA-BE8A-6D7195B19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08F3E-EE64-3875-AA81-1D4447B0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E325D-31B0-1BCF-7F2E-2B75377D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2C4F-BC31-94DE-F3D8-B9F78125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B0D609-7D5C-AF8B-BD05-FED261874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91934B-147E-4EF4-9B7C-5A1B0B5C6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587A94-0F97-CDBD-007A-579B6D246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B875C2-B20A-8CB1-356C-60D31671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47FE89-AD6E-02AE-24F8-EAF0504B1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84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FD2A05-8935-69ED-C41D-522F3053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5514DF-765A-18D5-7270-3028B1C6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111C2D-A426-A634-E09D-242BE2F3B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0C51F-7CE1-4FC7-BBBD-4F611AAEBD0E}" type="datetimeFigureOut">
              <a:rPr lang="ko-KR" altLang="en-US" smtClean="0"/>
              <a:t>2025-05-19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E328F2-7909-9B77-C774-7D2B1583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3B7565-DADA-99EE-1A17-76FACA186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8F0E3E-84AA-46A3-A7ED-D005B2EDA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79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4232B7-4400-9273-7A1C-4B2ACFE68816}"/>
              </a:ext>
            </a:extLst>
          </p:cNvPr>
          <p:cNvSpPr/>
          <p:nvPr/>
        </p:nvSpPr>
        <p:spPr>
          <a:xfrm>
            <a:off x="1523998" y="1600200"/>
            <a:ext cx="9144001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531BA2-BF4C-966E-A6F4-DD5526533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956733"/>
            <a:ext cx="9144000" cy="2387600"/>
          </a:xfrm>
        </p:spPr>
        <p:txBody>
          <a:bodyPr>
            <a:noAutofit/>
          </a:bodyPr>
          <a:lstStyle/>
          <a:p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세션 데이터베이스 복호화 및 주요 </a:t>
            </a:r>
            <a:r>
              <a:rPr lang="ko-KR" altLang="en-US" sz="5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아티팩트</a:t>
            </a:r>
            <a:r>
              <a:rPr lang="ko-KR" altLang="en-US" sz="5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분류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3AD6A1-3CB9-2AB1-7D6E-86E80A45C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20232106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정유진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20212052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이동훈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alice2002@kookmin.ac.kr / dhsama51@kookmin.ac.kr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25.05.15</a:t>
            </a:r>
          </a:p>
        </p:txBody>
      </p:sp>
    </p:spTree>
    <p:extLst>
      <p:ext uri="{BB962C8B-B14F-4D97-AF65-F5344CB8AC3E}">
        <p14:creationId xmlns:p14="http://schemas.microsoft.com/office/powerpoint/2010/main" val="38713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8F5DB-00CC-D70D-B400-B1D7CC2B9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09C008-8023-72CF-43FB-73C189CE7B5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3B4E4B-CDCE-E00A-C1EE-EEE3FFFC8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조사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CB9DCCB-652C-8B3E-2F26-D58A2DA08CF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59650-D96D-24CC-445C-F25F4F8C989E}"/>
              </a:ext>
            </a:extLst>
          </p:cNvPr>
          <p:cNvSpPr txBox="1"/>
          <p:nvPr/>
        </p:nvSpPr>
        <p:spPr>
          <a:xfrm>
            <a:off x="245533" y="1397279"/>
            <a:ext cx="443422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 암호화 정보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SQLCipher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암호화되어 있음 → 관련 코드 검색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암호화된 데이터베이스 이름인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signal_v4.db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FE562D-7F31-23FC-ED92-C1A686A2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0" y="2645093"/>
            <a:ext cx="3087630" cy="19384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11A8872-EBC0-3DFA-5C88-5108B35A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0" y="4679388"/>
            <a:ext cx="3198593" cy="19384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28C49D-23E0-4B9D-33AB-D0833047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35" y="3522390"/>
            <a:ext cx="4611118" cy="3041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2DB857-0C3F-77A9-5A40-DDE2AD217386}"/>
              </a:ext>
            </a:extLst>
          </p:cNvPr>
          <p:cNvSpPr txBox="1"/>
          <p:nvPr/>
        </p:nvSpPr>
        <p:spPr>
          <a:xfrm>
            <a:off x="8396152" y="4352999"/>
            <a:ext cx="377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SQLCipher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암호화되었다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3EE0A91-9E94-9C7B-69F0-52F0905FB196}"/>
              </a:ext>
            </a:extLst>
          </p:cNvPr>
          <p:cNvCxnSpPr>
            <a:cxnSpLocks/>
            <a:stCxn id="7" idx="3"/>
            <a:endCxn id="17" idx="0"/>
          </p:cNvCxnSpPr>
          <p:nvPr/>
        </p:nvCxnSpPr>
        <p:spPr>
          <a:xfrm>
            <a:off x="7441406" y="3921523"/>
            <a:ext cx="2840166" cy="43147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1369E03-EEBB-8060-B084-BF604AD62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160" y="1550603"/>
            <a:ext cx="4600307" cy="15931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055FAC-60A7-E353-A6C0-A609BA1207FA}"/>
              </a:ext>
            </a:extLst>
          </p:cNvPr>
          <p:cNvSpPr/>
          <p:nvPr/>
        </p:nvSpPr>
        <p:spPr>
          <a:xfrm>
            <a:off x="6619875" y="3854451"/>
            <a:ext cx="821531" cy="13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68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E770-AD2C-5BCE-1D18-D4A451EBD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664297-6154-F0B5-063D-1BC44D04A62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CECC38-119D-2C23-EF53-E43C5451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09837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조사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966B3B-ACC0-356C-AB09-C2230E7A49D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2CB99-F59E-20F8-B29C-DFC75DEE749B}"/>
              </a:ext>
            </a:extLst>
          </p:cNvPr>
          <p:cNvSpPr txBox="1"/>
          <p:nvPr/>
        </p:nvSpPr>
        <p:spPr>
          <a:xfrm>
            <a:off x="245533" y="1397279"/>
            <a:ext cx="454226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정보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논문에 언급된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검색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결과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과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AndroidKeyStore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 단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건 있고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12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AES/GCM/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사용을 직접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6D0300-64DE-B4C9-2ADD-1B08345CD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7" y="1491717"/>
            <a:ext cx="4686300" cy="2047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1632A7-C778-ED6C-996F-CCF82014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4" y="4633191"/>
            <a:ext cx="4106334" cy="14128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B2CFF3-2BFD-8E69-B8DE-CBF059CCE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868" y="3928366"/>
            <a:ext cx="7545735" cy="21177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C0F9F3-90D9-D76A-EA52-6E37ABB8E349}"/>
              </a:ext>
            </a:extLst>
          </p:cNvPr>
          <p:cNvSpPr/>
          <p:nvPr/>
        </p:nvSpPr>
        <p:spPr>
          <a:xfrm>
            <a:off x="7319186" y="4151069"/>
            <a:ext cx="934227" cy="14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57D6F1-5616-569E-995F-BFA66D075284}"/>
              </a:ext>
            </a:extLst>
          </p:cNvPr>
          <p:cNvSpPr/>
          <p:nvPr/>
        </p:nvSpPr>
        <p:spPr>
          <a:xfrm>
            <a:off x="7190508" y="5026974"/>
            <a:ext cx="1035917" cy="145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8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4D708-EDBB-4F1B-EAFA-D3EB322D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클립아트, 상징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CC088D-BEA1-6E2D-24E6-C0F6BE7B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0" t="14020" r="32920" b="12054"/>
          <a:stretch/>
        </p:blipFill>
        <p:spPr>
          <a:xfrm>
            <a:off x="9191810" y="1518469"/>
            <a:ext cx="1767634" cy="21439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B63367-502C-20C4-2C51-8F92C980DAC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73AA04-F5BA-BAC3-AF41-47627F84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946467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조사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B54E93-E7F9-B9E9-5296-7CA101258E2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6158C-664C-EA9C-B59D-4AD3377E2C6A}"/>
              </a:ext>
            </a:extLst>
          </p:cNvPr>
          <p:cNvSpPr txBox="1"/>
          <p:nvPr/>
        </p:nvSpPr>
        <p:spPr>
          <a:xfrm>
            <a:off x="245533" y="1397279"/>
            <a:ext cx="797615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암호키를 안전하게 관리하는 시스템</a:t>
            </a:r>
            <a:b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키를 생성할 때 하드웨어 보안 모듈에 저장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없다면 소프트웨어로 구현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KeyStore.getEntry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(KEY_ALIAS, null)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접근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내부적으로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제공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(Key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뽑아낼 수는 없음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cipher.init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(1,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keyStoreEntry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…)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이용한 실제 암호화 진행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cipher.init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(2,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keyStoreEntry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…)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이용한 실제 복호화 진행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에서는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/data/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misc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/keystore/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경로에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persist.sqlite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생성하여 키 저장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관리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persist.sqlite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와 관련된 코드는 앱 코드에 존재하지 않고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직접 접근도 불가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내부적으로는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와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blobentry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테이블이 생성되어 있음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744850-0B67-E928-3DB2-43B7CBE9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524" y="4003355"/>
            <a:ext cx="3994205" cy="23346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71BA791-2ECF-D710-C0D3-6648FC80B54A}"/>
              </a:ext>
            </a:extLst>
          </p:cNvPr>
          <p:cNvSpPr/>
          <p:nvPr/>
        </p:nvSpPr>
        <p:spPr>
          <a:xfrm>
            <a:off x="8360072" y="4355765"/>
            <a:ext cx="449974" cy="160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36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03C71-3B50-B178-5CEF-5B17BA7CB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C7C0A87-E62F-FB8C-FF6F-31CAF379B09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E943D5C-9D9C-ED03-DE6F-34A2B5BB0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946467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Android Keystore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키 추출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D310663-D88F-C309-BE46-FC5478CA5B9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6040-0C82-EAA6-699A-6106941C96C2}"/>
              </a:ext>
            </a:extLst>
          </p:cNvPr>
          <p:cNvSpPr txBox="1"/>
          <p:nvPr/>
        </p:nvSpPr>
        <p:spPr>
          <a:xfrm>
            <a:off x="245533" y="1482959"/>
            <a:ext cx="5130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Amaze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파일 매니저 이용해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persist.sqlite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872224-640E-2660-3274-5F87513B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66" y="1470388"/>
            <a:ext cx="4686301" cy="998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E62CD7B-0CCA-3604-67CD-52FCF8E6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3" y="2991684"/>
            <a:ext cx="4834467" cy="967997"/>
          </a:xfrm>
          <a:prstGeom prst="rect">
            <a:avLst/>
          </a:prstGeom>
          <a:ln>
            <a:noFill/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2ED0E4-644F-3FC5-44DB-5C88555726ED}"/>
              </a:ext>
            </a:extLst>
          </p:cNvPr>
          <p:cNvSpPr/>
          <p:nvPr/>
        </p:nvSpPr>
        <p:spPr>
          <a:xfrm>
            <a:off x="245533" y="2991683"/>
            <a:ext cx="4834467" cy="9679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434BE5D-DBDE-5482-8BD1-7FD01B1321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6" t="15436" b="-1"/>
          <a:stretch/>
        </p:blipFill>
        <p:spPr>
          <a:xfrm>
            <a:off x="245533" y="4073980"/>
            <a:ext cx="3361267" cy="13646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4D2EC1-FFEC-C144-774B-12C18397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511"/>
          <a:stretch/>
        </p:blipFill>
        <p:spPr>
          <a:xfrm>
            <a:off x="4201091" y="4728235"/>
            <a:ext cx="2142509" cy="652526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1128672-BC59-07C6-9D34-5B2EA552A86B}"/>
              </a:ext>
            </a:extLst>
          </p:cNvPr>
          <p:cNvCxnSpPr/>
          <p:nvPr/>
        </p:nvCxnSpPr>
        <p:spPr>
          <a:xfrm>
            <a:off x="3620842" y="5068295"/>
            <a:ext cx="5666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3EB1B144-35BE-C708-26AB-2E49F72D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745" y="3081937"/>
            <a:ext cx="2602674" cy="13067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436433-B7D9-E8CA-96DA-4A9E763E6D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588"/>
          <a:stretch/>
        </p:blipFill>
        <p:spPr>
          <a:xfrm>
            <a:off x="6923848" y="4815371"/>
            <a:ext cx="4834467" cy="5058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98F8AD-27D7-2723-9D2E-98A1FDA00C17}"/>
              </a:ext>
            </a:extLst>
          </p:cNvPr>
          <p:cNvSpPr/>
          <p:nvPr/>
        </p:nvSpPr>
        <p:spPr>
          <a:xfrm>
            <a:off x="245533" y="4073979"/>
            <a:ext cx="3375310" cy="13067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88F0805-43A5-52B3-B835-452A4E6B5DC0}"/>
              </a:ext>
            </a:extLst>
          </p:cNvPr>
          <p:cNvSpPr/>
          <p:nvPr/>
        </p:nvSpPr>
        <p:spPr>
          <a:xfrm>
            <a:off x="4201091" y="4728234"/>
            <a:ext cx="2221108" cy="6525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F7AFC02-B854-2786-118C-ABC497C7F4D3}"/>
              </a:ext>
            </a:extLst>
          </p:cNvPr>
          <p:cNvCxnSpPr>
            <a:cxnSpLocks/>
          </p:cNvCxnSpPr>
          <p:nvPr/>
        </p:nvCxnSpPr>
        <p:spPr>
          <a:xfrm>
            <a:off x="8720667" y="4388719"/>
            <a:ext cx="0" cy="426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2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549F3-5C92-4678-F57E-DFDFA8741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41A8E8-4FD5-67E8-7B5E-2695492C1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374" y="1527983"/>
            <a:ext cx="3175000" cy="25224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24E708C-5467-2DE5-4923-C4DE17531DE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ED703F-4BE9-9D90-4122-19DB628A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74664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Android Keystore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키 추출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380E5B-F292-C9B5-1BB3-CC97DDC1FF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2D8F0-2C5D-C374-43CE-CC9F0B3649D7}"/>
              </a:ext>
            </a:extLst>
          </p:cNvPr>
          <p:cNvSpPr txBox="1"/>
          <p:nvPr/>
        </p:nvSpPr>
        <p:spPr>
          <a:xfrm>
            <a:off x="245533" y="1397279"/>
            <a:ext cx="6571992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keyentry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SignalSecret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발견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</a:p>
          <a:p>
            <a:pPr>
              <a:spcAft>
                <a:spcPts val="6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blobentry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같은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가진 것 발견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0xD~0x1C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'79 FA 7C 4A 90 A5 53 95 B1 1A 2B 49 7A 82 57 8D'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56D374-3A8E-CD21-1B4A-4AD7A64D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374" y="4050386"/>
            <a:ext cx="3175000" cy="17133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95D602-010B-44AF-AED1-0AA888C4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3" y="2975998"/>
            <a:ext cx="2252133" cy="21487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76B071-3BF1-5555-B10B-D25CA7F93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66" y="2951186"/>
            <a:ext cx="3353654" cy="21487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B00ABC-E6D8-61BD-2566-6BFE7912B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773" y="2975998"/>
            <a:ext cx="2645027" cy="214877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758790B-0FA4-5E9B-1E5A-F152CF1DF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0466" y="5264375"/>
            <a:ext cx="4019334" cy="15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7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339BA-C2E0-32D0-CC57-5C027401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87032AB-04AE-FADC-7044-CC139022FD06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BDEC74-ECE9-E5E4-A61A-5D86D63E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F556763-D9F3-F908-9891-300B075A01C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A1ACDA-00D1-5DA1-D1AA-7D1B4CAFDF90}"/>
              </a:ext>
            </a:extLst>
          </p:cNvPr>
          <p:cNvSpPr txBox="1"/>
          <p:nvPr/>
        </p:nvSpPr>
        <p:spPr>
          <a:xfrm>
            <a:off x="245533" y="1397279"/>
            <a:ext cx="7632667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암호화할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SECRET_RANDOM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으로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32byte(=256bit)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난수를 생성하고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DatabaseSecret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 저장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난수를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encoded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중복 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5A8D34-271F-3F84-315E-6DFDBF1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8" b="23900"/>
          <a:stretch/>
        </p:blipFill>
        <p:spPr>
          <a:xfrm>
            <a:off x="245532" y="2016270"/>
            <a:ext cx="8364237" cy="8282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8E79467-EB62-89DA-D42B-0CB0350EE13A}"/>
              </a:ext>
            </a:extLst>
          </p:cNvPr>
          <p:cNvSpPr/>
          <p:nvPr/>
        </p:nvSpPr>
        <p:spPr>
          <a:xfrm>
            <a:off x="569639" y="2408866"/>
            <a:ext cx="3949610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4CA2F0-FE05-F1B4-50FC-FCD025CA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3551016"/>
            <a:ext cx="3367965" cy="25082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07044A-9483-5417-B82A-E969FF24BA93}"/>
              </a:ext>
            </a:extLst>
          </p:cNvPr>
          <p:cNvSpPr/>
          <p:nvPr/>
        </p:nvSpPr>
        <p:spPr>
          <a:xfrm>
            <a:off x="705594" y="4102874"/>
            <a:ext cx="2408198" cy="250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1871D5-68B8-55FE-969F-4774F592F546}"/>
              </a:ext>
            </a:extLst>
          </p:cNvPr>
          <p:cNvSpPr/>
          <p:nvPr/>
        </p:nvSpPr>
        <p:spPr>
          <a:xfrm>
            <a:off x="569639" y="2261508"/>
            <a:ext cx="2445024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C83935F-9EDC-197E-D705-B84D1B3BDA3E}"/>
              </a:ext>
            </a:extLst>
          </p:cNvPr>
          <p:cNvSpPr/>
          <p:nvPr/>
        </p:nvSpPr>
        <p:spPr>
          <a:xfrm>
            <a:off x="461871" y="5115048"/>
            <a:ext cx="1550505" cy="3793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40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D8BA-2F47-33EA-CFB0-66A06973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>
            <a:extLst>
              <a:ext uri="{FF2B5EF4-FFF2-40B4-BE49-F238E27FC236}">
                <a16:creationId xmlns:a16="http://schemas.microsoft.com/office/drawing/2014/main" id="{471A4BE0-1E8F-93EF-9D17-C325A161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06" y="3011194"/>
            <a:ext cx="4113107" cy="1572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126B08-A440-9365-E4D9-63F437E73A8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CF7F12A-A9F2-6F36-3F59-7AE4A935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EA1FEA-3DB0-E054-33F0-8DF31AE697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02FD2-2722-7204-99FC-1FF5D631413A}"/>
              </a:ext>
            </a:extLst>
          </p:cNvPr>
          <p:cNvSpPr txBox="1"/>
          <p:nvPr/>
        </p:nvSpPr>
        <p:spPr>
          <a:xfrm>
            <a:off x="245533" y="1397279"/>
            <a:ext cx="11150745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AES/GCM/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NoPadding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암호화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암호화할 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(=KEY_ALIAS=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이미 있으면 가져오고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없으면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Android Keystore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새로 생성함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ipher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라는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java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표준 라이브러리를 이용하며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, Android Keystore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에서 연산 수행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D93CE9-B0BD-DC5F-B35C-3400C415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8" b="23900"/>
          <a:stretch/>
        </p:blipFill>
        <p:spPr>
          <a:xfrm>
            <a:off x="245532" y="1984465"/>
            <a:ext cx="8364237" cy="8282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8228AD-3308-CBB4-7D6F-B9B68DE3B5F1}"/>
              </a:ext>
            </a:extLst>
          </p:cNvPr>
          <p:cNvSpPr/>
          <p:nvPr/>
        </p:nvSpPr>
        <p:spPr>
          <a:xfrm>
            <a:off x="4522569" y="2511873"/>
            <a:ext cx="3146862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8BEDD39-900C-FBDC-F399-D4E6E3BC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00" y="3011194"/>
            <a:ext cx="7436622" cy="16584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06A61CC7-64E1-C8B0-5EDD-BDA15C8B2173}"/>
              </a:ext>
            </a:extLst>
          </p:cNvPr>
          <p:cNvSpPr/>
          <p:nvPr/>
        </p:nvSpPr>
        <p:spPr>
          <a:xfrm>
            <a:off x="1547963" y="3838585"/>
            <a:ext cx="2804744" cy="11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142CE25-C962-DDEF-FCFE-060B66ED0256}"/>
              </a:ext>
            </a:extLst>
          </p:cNvPr>
          <p:cNvSpPr/>
          <p:nvPr/>
        </p:nvSpPr>
        <p:spPr>
          <a:xfrm>
            <a:off x="2098975" y="3603520"/>
            <a:ext cx="1758318" cy="12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F5DC737-6A48-112C-1F91-638FE4231E7A}"/>
              </a:ext>
            </a:extLst>
          </p:cNvPr>
          <p:cNvSpPr/>
          <p:nvPr/>
        </p:nvSpPr>
        <p:spPr>
          <a:xfrm>
            <a:off x="2284247" y="3255866"/>
            <a:ext cx="1427327" cy="12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E3B62D6D-22DD-47EF-B3AE-4855471A90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398" b="84011"/>
          <a:stretch/>
        </p:blipFill>
        <p:spPr>
          <a:xfrm>
            <a:off x="245532" y="4782573"/>
            <a:ext cx="4107175" cy="2263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888E2E6-3E11-B551-61E0-7A9A4C9C6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850" y="4692533"/>
            <a:ext cx="2718307" cy="1316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53413014-8499-E0C1-0624-EBA411FBA8B5}"/>
              </a:ext>
            </a:extLst>
          </p:cNvPr>
          <p:cNvSpPr/>
          <p:nvPr/>
        </p:nvSpPr>
        <p:spPr>
          <a:xfrm>
            <a:off x="9260795" y="5126954"/>
            <a:ext cx="1176498" cy="133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E418B758-8FE8-A45C-AE77-8892F832B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31" y="5121813"/>
            <a:ext cx="7653821" cy="9405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2DA8C308-7CB3-C57C-C57A-A482712DA8BF}"/>
              </a:ext>
            </a:extLst>
          </p:cNvPr>
          <p:cNvSpPr/>
          <p:nvPr/>
        </p:nvSpPr>
        <p:spPr>
          <a:xfrm>
            <a:off x="680593" y="5312369"/>
            <a:ext cx="7218759" cy="2414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FF0A0EBC-DC92-F51A-5BE7-804C4BD49B42}"/>
              </a:ext>
            </a:extLst>
          </p:cNvPr>
          <p:cNvCxnSpPr>
            <a:cxnSpLocks/>
            <a:stCxn id="75" idx="0"/>
            <a:endCxn id="77" idx="1"/>
          </p:cNvCxnSpPr>
          <p:nvPr/>
        </p:nvCxnSpPr>
        <p:spPr>
          <a:xfrm rot="16200000" flipH="1" flipV="1">
            <a:off x="801783" y="2699614"/>
            <a:ext cx="1639877" cy="2752379"/>
          </a:xfrm>
          <a:prstGeom prst="bentConnector4">
            <a:avLst>
              <a:gd name="adj1" fmla="val -20412"/>
              <a:gd name="adj2" fmla="val 1047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F793FB14-3F2D-E55B-67C7-59F495BDBAB8}"/>
              </a:ext>
            </a:extLst>
          </p:cNvPr>
          <p:cNvCxnSpPr>
            <a:cxnSpLocks/>
            <a:stCxn id="132" idx="0"/>
          </p:cNvCxnSpPr>
          <p:nvPr/>
        </p:nvCxnSpPr>
        <p:spPr>
          <a:xfrm rot="5400000" flipH="1" flipV="1">
            <a:off x="5273009" y="1947803"/>
            <a:ext cx="134100" cy="572958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C5475A56-CAB1-8A6F-77FF-B2A9C77B7175}"/>
              </a:ext>
            </a:extLst>
          </p:cNvPr>
          <p:cNvCxnSpPr>
            <a:cxnSpLocks/>
            <a:stCxn id="133" idx="2"/>
          </p:cNvCxnSpPr>
          <p:nvPr/>
        </p:nvCxnSpPr>
        <p:spPr>
          <a:xfrm rot="5400000">
            <a:off x="3178160" y="4661128"/>
            <a:ext cx="171850" cy="86581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그림 113">
            <a:extLst>
              <a:ext uri="{FF2B5EF4-FFF2-40B4-BE49-F238E27FC236}">
                <a16:creationId xmlns:a16="http://schemas.microsoft.com/office/drawing/2014/main" id="{885256E5-F6EE-DB83-3BB5-B43E9EFD4E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545" y="2439370"/>
            <a:ext cx="3260868" cy="465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69AEB8B-1B80-0A13-6F85-CE86EB1354F3}"/>
              </a:ext>
            </a:extLst>
          </p:cNvPr>
          <p:cNvSpPr/>
          <p:nvPr/>
        </p:nvSpPr>
        <p:spPr>
          <a:xfrm>
            <a:off x="10781596" y="2764962"/>
            <a:ext cx="624592" cy="109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170DF6F-5CFD-439B-F2B3-FC4E2D7315CD}"/>
              </a:ext>
            </a:extLst>
          </p:cNvPr>
          <p:cNvSpPr/>
          <p:nvPr/>
        </p:nvSpPr>
        <p:spPr>
          <a:xfrm>
            <a:off x="10555355" y="3223167"/>
            <a:ext cx="452482" cy="107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078F43FB-31AB-D8C2-B6C9-4D48B989AA4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27917" y="3616145"/>
            <a:ext cx="1560475" cy="562547"/>
          </a:xfrm>
          <a:prstGeom prst="bentConnector3">
            <a:avLst>
              <a:gd name="adj1" fmla="val 128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C72D32B2-C820-5D15-007F-CDB15222CC28}"/>
              </a:ext>
            </a:extLst>
          </p:cNvPr>
          <p:cNvCxnSpPr>
            <a:cxnSpLocks/>
            <a:stCxn id="116" idx="0"/>
          </p:cNvCxnSpPr>
          <p:nvPr/>
        </p:nvCxnSpPr>
        <p:spPr>
          <a:xfrm flipV="1">
            <a:off x="10781596" y="2871943"/>
            <a:ext cx="0" cy="351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FC9B664-4692-3EDB-3B6C-28978113EFDC}"/>
              </a:ext>
            </a:extLst>
          </p:cNvPr>
          <p:cNvSpPr/>
          <p:nvPr/>
        </p:nvSpPr>
        <p:spPr>
          <a:xfrm>
            <a:off x="10225088" y="2656597"/>
            <a:ext cx="1676965" cy="109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152D994-43CE-A1EA-2457-9C52EE291576}"/>
              </a:ext>
            </a:extLst>
          </p:cNvPr>
          <p:cNvSpPr/>
          <p:nvPr/>
        </p:nvSpPr>
        <p:spPr>
          <a:xfrm>
            <a:off x="1952625" y="4879644"/>
            <a:ext cx="1045285" cy="12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3CB765B-3B6D-4FC9-0918-61E301203E4C}"/>
              </a:ext>
            </a:extLst>
          </p:cNvPr>
          <p:cNvSpPr/>
          <p:nvPr/>
        </p:nvSpPr>
        <p:spPr>
          <a:xfrm>
            <a:off x="3107737" y="4879681"/>
            <a:ext cx="1178513" cy="12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39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B63CC-7F96-28AD-9ABA-B4B34E7C1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41F50FE-2964-8442-54C9-3A91FBA6CD33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14A53C-159D-997E-5D11-A3E14E50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EE28732-A8D8-5D4B-E67B-97B59C65228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98789-3733-03BF-3912-3E2E826516F3}"/>
              </a:ext>
            </a:extLst>
          </p:cNvPr>
          <p:cNvSpPr txBox="1"/>
          <p:nvPr/>
        </p:nvSpPr>
        <p:spPr>
          <a:xfrm>
            <a:off x="245533" y="1397279"/>
            <a:ext cx="4937121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serialize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iv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와 암호화된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serialize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JSON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형태로 변환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SealedData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serialize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하여 반환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str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을 감지하면 호출되어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Base64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인코딩을 진행함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AD6B53-9E19-E7D6-DD4B-6E44FA65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8" b="23900"/>
          <a:stretch/>
        </p:blipFill>
        <p:spPr>
          <a:xfrm>
            <a:off x="245532" y="1976514"/>
            <a:ext cx="8364237" cy="8282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D59F3F6-2EA5-B806-48FE-4012A287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3" y="3340514"/>
            <a:ext cx="3229188" cy="10425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D368AF-057E-4419-D03A-361011C7355F}"/>
              </a:ext>
            </a:extLst>
          </p:cNvPr>
          <p:cNvSpPr/>
          <p:nvPr/>
        </p:nvSpPr>
        <p:spPr>
          <a:xfrm>
            <a:off x="834878" y="3622028"/>
            <a:ext cx="2599057" cy="169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2695DAAA-0C71-A1BF-C372-152BD7ED6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177" y="3339930"/>
            <a:ext cx="2961627" cy="5904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00CCD6-E999-1817-2234-4BCF7F82DB94}"/>
              </a:ext>
            </a:extLst>
          </p:cNvPr>
          <p:cNvSpPr/>
          <p:nvPr/>
        </p:nvSpPr>
        <p:spPr>
          <a:xfrm>
            <a:off x="3861784" y="3470964"/>
            <a:ext cx="1428125" cy="309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C1C41-07AB-1C89-969C-9DAB014327FF}"/>
              </a:ext>
            </a:extLst>
          </p:cNvPr>
          <p:cNvSpPr/>
          <p:nvPr/>
        </p:nvSpPr>
        <p:spPr>
          <a:xfrm flipH="1">
            <a:off x="7669430" y="2503922"/>
            <a:ext cx="839569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6FADC8-A9CE-4409-AB24-68521C1BA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2" y="4741399"/>
            <a:ext cx="8875270" cy="14256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54BF39-EED9-03A2-3B96-C5D513CB93BA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3433935" y="3706784"/>
            <a:ext cx="4022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473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5B4B0-B11E-9C9D-3A9E-F50119D2E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177F44-B1C5-FE8B-DAE0-55126BE596C2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8A609A-7E30-0956-C228-8BA66118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암호화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AE628CE-7686-7BA1-7658-E432805CED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CF13E-E29C-FA1F-431E-D621547C0829}"/>
              </a:ext>
            </a:extLst>
          </p:cNvPr>
          <p:cNvSpPr txBox="1"/>
          <p:nvPr/>
        </p:nvSpPr>
        <p:spPr>
          <a:xfrm>
            <a:off x="245533" y="1397279"/>
            <a:ext cx="6104748" cy="3516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serialize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결과인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문자열을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SharedPreferences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\</a:t>
            </a: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매개변수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값을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pref_database_encrypted_secret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 저장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A62736-7D88-9484-082D-15794C97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8" b="23900"/>
          <a:stretch/>
        </p:blipFill>
        <p:spPr>
          <a:xfrm>
            <a:off x="245532" y="2008319"/>
            <a:ext cx="8364237" cy="8282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EB8244-3D54-22C0-9FB2-77EF8D588E40}"/>
              </a:ext>
            </a:extLst>
          </p:cNvPr>
          <p:cNvSpPr/>
          <p:nvPr/>
        </p:nvSpPr>
        <p:spPr>
          <a:xfrm flipH="1">
            <a:off x="2047857" y="2535727"/>
            <a:ext cx="1866917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73BB1-F02B-8000-1EC7-7CCD21B8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2" y="3176319"/>
            <a:ext cx="5068007" cy="5906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13EA10-E2E9-3952-2674-2605B17C6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3" y="5188348"/>
            <a:ext cx="9372600" cy="4381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DECC3B-7B6A-9F13-92FB-954DAF5A4417}"/>
              </a:ext>
            </a:extLst>
          </p:cNvPr>
          <p:cNvSpPr/>
          <p:nvPr/>
        </p:nvSpPr>
        <p:spPr>
          <a:xfrm>
            <a:off x="1426746" y="5189842"/>
            <a:ext cx="2650984" cy="226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F61FFC-5206-84F9-6DD2-9D04C990DF48}"/>
              </a:ext>
            </a:extLst>
          </p:cNvPr>
          <p:cNvSpPr/>
          <p:nvPr/>
        </p:nvSpPr>
        <p:spPr>
          <a:xfrm flipH="1">
            <a:off x="576261" y="3469627"/>
            <a:ext cx="4672013" cy="149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18B8B4-2206-06BF-323F-4838F9132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2" y="3912421"/>
            <a:ext cx="7325747" cy="63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37D82E7-9F12-E435-429B-F9A1B428AD70}"/>
              </a:ext>
            </a:extLst>
          </p:cNvPr>
          <p:cNvCxnSpPr>
            <a:cxnSpLocks/>
          </p:cNvCxnSpPr>
          <p:nvPr/>
        </p:nvCxnSpPr>
        <p:spPr>
          <a:xfrm>
            <a:off x="1049572" y="3619113"/>
            <a:ext cx="0" cy="2933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961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EBB99-84F0-D759-116F-12739C0C6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B0A8DA-9D15-52AC-CAFC-579B9E0F988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A87902-F4B6-5FF9-BC64-5CAF8FC5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복호화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E084B1-17D5-3CE8-A6A9-80B1773CA4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1C110-36DC-B072-5145-C740641BD8E4}"/>
              </a:ext>
            </a:extLst>
          </p:cNvPr>
          <p:cNvSpPr txBox="1"/>
          <p:nvPr/>
        </p:nvSpPr>
        <p:spPr>
          <a:xfrm>
            <a:off x="245533" y="1397279"/>
            <a:ext cx="741061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SharedPreferences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저장된 암호화된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패스프레이즈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(JSON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문자열에 포함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로드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E48993-BBA1-3F95-8FD9-4FBCC0A4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733" y="1422748"/>
            <a:ext cx="4338734" cy="18534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EC91EC-BDC9-F454-1D6E-5D3D75A4B5D0}"/>
              </a:ext>
            </a:extLst>
          </p:cNvPr>
          <p:cNvSpPr/>
          <p:nvPr/>
        </p:nvSpPr>
        <p:spPr>
          <a:xfrm>
            <a:off x="7671027" y="1777745"/>
            <a:ext cx="3515957" cy="35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A15E4D-EAD0-7E29-BCE0-8D9CCAC70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71" y="2135540"/>
            <a:ext cx="7217894" cy="39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F236F8-11F7-0EB1-D55C-B29E66573993}"/>
              </a:ext>
            </a:extLst>
          </p:cNvPr>
          <p:cNvSpPr/>
          <p:nvPr/>
        </p:nvSpPr>
        <p:spPr>
          <a:xfrm>
            <a:off x="436666" y="2809264"/>
            <a:ext cx="3721866" cy="34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3F4EF1C-FC50-F1DF-C84E-8E40C6C1BB60}"/>
              </a:ext>
            </a:extLst>
          </p:cNvPr>
          <p:cNvSpPr/>
          <p:nvPr/>
        </p:nvSpPr>
        <p:spPr>
          <a:xfrm>
            <a:off x="436666" y="2467345"/>
            <a:ext cx="4755536" cy="341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BF94DA-00C3-FEE2-9C59-60247D2E52B3}"/>
              </a:ext>
            </a:extLst>
          </p:cNvPr>
          <p:cNvSpPr/>
          <p:nvPr/>
        </p:nvSpPr>
        <p:spPr>
          <a:xfrm>
            <a:off x="436666" y="3151184"/>
            <a:ext cx="3721866" cy="125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A542D9B-CA73-0E72-BB54-E16C73DD001B}"/>
              </a:ext>
            </a:extLst>
          </p:cNvPr>
          <p:cNvSpPr/>
          <p:nvPr/>
        </p:nvSpPr>
        <p:spPr>
          <a:xfrm>
            <a:off x="248315" y="4759754"/>
            <a:ext cx="5530186" cy="258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771289B3-DC45-F6C1-2B9A-89864E110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1" y="6153745"/>
            <a:ext cx="9372600" cy="4381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28575050-60EC-4BB6-FDA7-77C408B638F4}"/>
              </a:ext>
            </a:extLst>
          </p:cNvPr>
          <p:cNvSpPr/>
          <p:nvPr/>
        </p:nvSpPr>
        <p:spPr>
          <a:xfrm>
            <a:off x="3879964" y="6155239"/>
            <a:ext cx="2650984" cy="2268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207F6E1C-BABB-9444-5B20-EBC78ECA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325"/>
          <a:stretch/>
        </p:blipFill>
        <p:spPr>
          <a:xfrm>
            <a:off x="7607733" y="4792155"/>
            <a:ext cx="4463618" cy="4040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F1E4E669-A1BE-D713-07F2-2C2840BFDFB0}"/>
              </a:ext>
            </a:extLst>
          </p:cNvPr>
          <p:cNvSpPr/>
          <p:nvPr/>
        </p:nvSpPr>
        <p:spPr>
          <a:xfrm>
            <a:off x="8331200" y="4901239"/>
            <a:ext cx="3587750" cy="14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EBAFA751-7B36-A4BA-FEEE-F905081A07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733" y="3537129"/>
            <a:ext cx="4463618" cy="370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0" name="직사각형 89">
            <a:extLst>
              <a:ext uri="{FF2B5EF4-FFF2-40B4-BE49-F238E27FC236}">
                <a16:creationId xmlns:a16="http://schemas.microsoft.com/office/drawing/2014/main" id="{EFC0F290-7082-65FB-C0FB-2212E851A8BA}"/>
              </a:ext>
            </a:extLst>
          </p:cNvPr>
          <p:cNvSpPr/>
          <p:nvPr/>
        </p:nvSpPr>
        <p:spPr>
          <a:xfrm>
            <a:off x="9560718" y="3648099"/>
            <a:ext cx="1969295" cy="14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589CF9F-8A50-9B53-4397-F02709E331A7}"/>
              </a:ext>
            </a:extLst>
          </p:cNvPr>
          <p:cNvSpPr txBox="1"/>
          <p:nvPr/>
        </p:nvSpPr>
        <p:spPr>
          <a:xfrm>
            <a:off x="7695008" y="4325641"/>
            <a:ext cx="4289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pref_database_unencrypted_secret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없으므로 실패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3A0C126-A8E6-0205-B654-6C999B235B1E}"/>
              </a:ext>
            </a:extLst>
          </p:cNvPr>
          <p:cNvSpPr txBox="1"/>
          <p:nvPr/>
        </p:nvSpPr>
        <p:spPr>
          <a:xfrm>
            <a:off x="7543114" y="5724899"/>
            <a:ext cx="458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pref_database_encrypted_secret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 로드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69BEBB93-4EC4-C0AD-07E2-E6B5516EEE7C}"/>
              </a:ext>
            </a:extLst>
          </p:cNvPr>
          <p:cNvCxnSpPr>
            <a:cxnSpLocks/>
            <a:stCxn id="18" idx="3"/>
            <a:endCxn id="88" idx="1"/>
          </p:cNvCxnSpPr>
          <p:nvPr/>
        </p:nvCxnSpPr>
        <p:spPr>
          <a:xfrm>
            <a:off x="5192202" y="2638305"/>
            <a:ext cx="2415531" cy="108386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C1E0DAA6-BC02-7F62-C8BF-596A0D40F4EC}"/>
              </a:ext>
            </a:extLst>
          </p:cNvPr>
          <p:cNvCxnSpPr>
            <a:cxnSpLocks/>
            <a:stCxn id="17" idx="3"/>
            <a:endCxn id="86" idx="1"/>
          </p:cNvCxnSpPr>
          <p:nvPr/>
        </p:nvCxnSpPr>
        <p:spPr>
          <a:xfrm>
            <a:off x="4158532" y="2980224"/>
            <a:ext cx="3449201" cy="20139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14401C7-1FC4-1F85-D30E-36FF551F7662}"/>
              </a:ext>
            </a:extLst>
          </p:cNvPr>
          <p:cNvCxnSpPr>
            <a:cxnSpLocks/>
          </p:cNvCxnSpPr>
          <p:nvPr/>
        </p:nvCxnSpPr>
        <p:spPr>
          <a:xfrm flipH="1" flipV="1">
            <a:off x="83344" y="2973223"/>
            <a:ext cx="348560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F7355719-7F9C-4FD6-1AA1-A596216CDF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75411" y="3845882"/>
            <a:ext cx="1879503" cy="134184"/>
          </a:xfrm>
          <a:prstGeom prst="bentConnector3">
            <a:avLst>
              <a:gd name="adj1" fmla="val 10004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그림 113">
            <a:extLst>
              <a:ext uri="{FF2B5EF4-FFF2-40B4-BE49-F238E27FC236}">
                <a16:creationId xmlns:a16="http://schemas.microsoft.com/office/drawing/2014/main" id="{C3E2303D-693D-D67A-86EB-B6FE751EC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730" y="5258115"/>
            <a:ext cx="4463619" cy="4667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865CF530-89BE-1EEA-5AF9-8C55E317491B}"/>
              </a:ext>
            </a:extLst>
          </p:cNvPr>
          <p:cNvCxnSpPr/>
          <p:nvPr/>
        </p:nvCxnSpPr>
        <p:spPr>
          <a:xfrm>
            <a:off x="8841850" y="5049378"/>
            <a:ext cx="0" cy="2087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48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71E905-F620-799A-1C30-246A602C1CDD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DFF495-09E3-FBF0-2F2C-E842982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목차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960510-E159-3F2B-F095-BA6EA6D778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09582-3FC3-B10D-A37D-25D61311F66D}"/>
              </a:ext>
            </a:extLst>
          </p:cNvPr>
          <p:cNvSpPr txBox="1"/>
          <p:nvPr/>
        </p:nvSpPr>
        <p:spPr>
          <a:xfrm>
            <a:off x="736600" y="1511830"/>
            <a:ext cx="7228325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환경 세팅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2.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쌓기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추출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3.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4.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기초 조사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5.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- Android Keystore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키 추출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6.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 DB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암호화 흐름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7.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– DB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 흐름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8.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 DB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생성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open, close,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조작 흐름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9.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어플리케이션 분석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정리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최종 복호화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10.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아티팩트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최종 분석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029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30570-067C-AAFF-028E-1EB5E901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906BFC-A1C7-A02A-518F-2E21AD552A3A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0D5DA2-F56F-77EE-9F36-95A482AF9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복호화 흐름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2AE50F2-238B-EC29-DEEF-3FEC120D3B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34427-3DA3-3061-B176-B966A3FB52A6}"/>
              </a:ext>
            </a:extLst>
          </p:cNvPr>
          <p:cNvSpPr txBox="1"/>
          <p:nvPr/>
        </p:nvSpPr>
        <p:spPr>
          <a:xfrm>
            <a:off x="245533" y="1397279"/>
            <a:ext cx="609666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JSON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(Base64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SealedData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(str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deserialize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JSON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문자열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SealedData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data, iv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값을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넣어줌</a:t>
            </a: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는 암호화된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iv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는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암호화에 사용된 값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b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byte[]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임을 감지하면 호출되어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Base64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디코딩을 통해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str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바꿔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줌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2C664F-245C-138D-E67B-67A1B757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37"/>
          <a:stretch/>
        </p:blipFill>
        <p:spPr>
          <a:xfrm>
            <a:off x="7607733" y="1422749"/>
            <a:ext cx="4338734" cy="1435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097A94-6FEB-A431-ADB0-56C7684D6F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58" b="20744"/>
          <a:stretch/>
        </p:blipFill>
        <p:spPr>
          <a:xfrm>
            <a:off x="245533" y="4807025"/>
            <a:ext cx="9057493" cy="11427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D5D1EB-E915-3EF5-3FAD-8939DD52F9A2}"/>
              </a:ext>
            </a:extLst>
          </p:cNvPr>
          <p:cNvSpPr/>
          <p:nvPr/>
        </p:nvSpPr>
        <p:spPr>
          <a:xfrm>
            <a:off x="2408036" y="5774815"/>
            <a:ext cx="2474603" cy="1914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894ED6-BD41-87ED-5087-9DDB5D745AA9}"/>
              </a:ext>
            </a:extLst>
          </p:cNvPr>
          <p:cNvSpPr/>
          <p:nvPr/>
        </p:nvSpPr>
        <p:spPr>
          <a:xfrm>
            <a:off x="7671027" y="1777745"/>
            <a:ext cx="3515957" cy="357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6B6427-7EDA-1083-7145-BB488DE56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3" y="2778332"/>
            <a:ext cx="5315692" cy="10764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CE834-6412-7A51-5C41-AABC8A475D61}"/>
              </a:ext>
            </a:extLst>
          </p:cNvPr>
          <p:cNvSpPr/>
          <p:nvPr/>
        </p:nvSpPr>
        <p:spPr>
          <a:xfrm>
            <a:off x="851604" y="3095834"/>
            <a:ext cx="4663371" cy="153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F260FF-6AFF-620B-F54A-4784E591E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395" y="3632131"/>
            <a:ext cx="3057952" cy="6096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589555-5FF6-2251-F375-40CDD0CBF109}"/>
              </a:ext>
            </a:extLst>
          </p:cNvPr>
          <p:cNvSpPr/>
          <p:nvPr/>
        </p:nvSpPr>
        <p:spPr>
          <a:xfrm>
            <a:off x="5953002" y="3771117"/>
            <a:ext cx="1474574" cy="333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C393FE5-DBD6-C748-80CD-936267EE14A0}"/>
              </a:ext>
            </a:extLst>
          </p:cNvPr>
          <p:cNvCxnSpPr>
            <a:cxnSpLocks/>
          </p:cNvCxnSpPr>
          <p:nvPr/>
        </p:nvCxnSpPr>
        <p:spPr>
          <a:xfrm>
            <a:off x="1916264" y="3281524"/>
            <a:ext cx="3767131" cy="431200"/>
          </a:xfrm>
          <a:prstGeom prst="bentConnector3">
            <a:avLst>
              <a:gd name="adj1" fmla="val -6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9931E64B-9475-EE39-A8F0-9DCCFC7DD0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7353" r="22640" b="23657"/>
          <a:stretch/>
        </p:blipFill>
        <p:spPr>
          <a:xfrm>
            <a:off x="245533" y="2012923"/>
            <a:ext cx="7182043" cy="452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FBF164-897B-AD91-635D-0A1B2AA2DDEC}"/>
              </a:ext>
            </a:extLst>
          </p:cNvPr>
          <p:cNvSpPr/>
          <p:nvPr/>
        </p:nvSpPr>
        <p:spPr>
          <a:xfrm>
            <a:off x="6072188" y="2163179"/>
            <a:ext cx="1154905" cy="153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7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8D4D3-555F-CAAD-8B72-E41F6A56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0459D3-7E3E-CD09-BF42-8401BF9D2700}"/>
              </a:ext>
            </a:extLst>
          </p:cNvPr>
          <p:cNvSpPr txBox="1"/>
          <p:nvPr/>
        </p:nvSpPr>
        <p:spPr>
          <a:xfrm>
            <a:off x="245533" y="1397279"/>
            <a:ext cx="7087646" cy="5186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SealedData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iv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AES/GCM/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NoPadding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방식으로 복호화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SealedData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복호화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new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DatabaseSecret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선언한 변수에 저장</a:t>
            </a:r>
            <a:br>
              <a:rPr lang="en-US" altLang="ko-KR" sz="1600" kern="120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getKeyStoreEntry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()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에서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복호화할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 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(=KEY_ALIAS=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SignalSecret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가져옴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ipher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라는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java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표준 라이브러리를 이용하며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, Android Keystore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에서 연산을 수행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EB789-5049-7FB4-540B-41AE6A3B9B7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B8A209-2AF8-C865-D144-D43945F2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복호화 흐름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0953EC6-953F-0F68-78E4-7AB2809ADD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BA5126-C234-F666-346C-0397E313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537"/>
          <a:stretch/>
        </p:blipFill>
        <p:spPr>
          <a:xfrm>
            <a:off x="7607733" y="1422749"/>
            <a:ext cx="4338734" cy="1435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ABDFA0-5755-4307-D8A4-A8687756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82" b="15072"/>
          <a:stretch/>
        </p:blipFill>
        <p:spPr>
          <a:xfrm>
            <a:off x="245532" y="2832396"/>
            <a:ext cx="5513364" cy="14268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622CCD-2836-9CB0-4F4F-61D8E28B26CE}"/>
              </a:ext>
            </a:extLst>
          </p:cNvPr>
          <p:cNvSpPr/>
          <p:nvPr/>
        </p:nvSpPr>
        <p:spPr>
          <a:xfrm>
            <a:off x="1483993" y="3670929"/>
            <a:ext cx="1758318" cy="11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659C27-A3F9-5CDF-E470-C92DD1F286E8}"/>
              </a:ext>
            </a:extLst>
          </p:cNvPr>
          <p:cNvSpPr/>
          <p:nvPr/>
        </p:nvSpPr>
        <p:spPr>
          <a:xfrm>
            <a:off x="1824039" y="3428031"/>
            <a:ext cx="2200270" cy="128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4134B1-257B-619B-5920-2D06241D2C54}"/>
              </a:ext>
            </a:extLst>
          </p:cNvPr>
          <p:cNvSpPr/>
          <p:nvPr/>
        </p:nvSpPr>
        <p:spPr>
          <a:xfrm>
            <a:off x="7671027" y="2069658"/>
            <a:ext cx="4174984" cy="631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4F9781-1E1E-5AAD-8610-135D140BCE39}"/>
              </a:ext>
            </a:extLst>
          </p:cNvPr>
          <p:cNvSpPr/>
          <p:nvPr/>
        </p:nvSpPr>
        <p:spPr>
          <a:xfrm>
            <a:off x="1934699" y="3066399"/>
            <a:ext cx="1113302" cy="1660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29D59B-9B28-9B08-324E-FB6C37CF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900" y="4365718"/>
            <a:ext cx="2718307" cy="13167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C348315-E7EC-2614-3669-1659EDED77A6}"/>
              </a:ext>
            </a:extLst>
          </p:cNvPr>
          <p:cNvSpPr/>
          <p:nvPr/>
        </p:nvSpPr>
        <p:spPr>
          <a:xfrm>
            <a:off x="4079845" y="4800139"/>
            <a:ext cx="1176498" cy="133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0CE64A-7329-B618-A0FD-663FADABB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914" y="3245844"/>
            <a:ext cx="4848655" cy="18535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4E3A85-E3A2-FB81-E0CB-C097B09DC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6757" y="5214481"/>
            <a:ext cx="5076641" cy="7252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EA9F25-575E-A3D4-B1A4-00436D03908D}"/>
              </a:ext>
            </a:extLst>
          </p:cNvPr>
          <p:cNvSpPr/>
          <p:nvPr/>
        </p:nvSpPr>
        <p:spPr>
          <a:xfrm>
            <a:off x="9796921" y="5718845"/>
            <a:ext cx="959737" cy="169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F6300B-9208-3B4B-99E7-56B6FCB0C26C}"/>
              </a:ext>
            </a:extLst>
          </p:cNvPr>
          <p:cNvSpPr/>
          <p:nvPr/>
        </p:nvSpPr>
        <p:spPr>
          <a:xfrm>
            <a:off x="9775014" y="3498924"/>
            <a:ext cx="533400" cy="128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81109B3-F0ED-4548-7BA7-BF8611A86F9B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6343" y="3556462"/>
            <a:ext cx="1371882" cy="1310435"/>
          </a:xfrm>
          <a:prstGeom prst="bentConnector3">
            <a:avLst>
              <a:gd name="adj1" fmla="val 666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8C20354-FB40-DDDB-282D-9E7F81BAA425}"/>
              </a:ext>
            </a:extLst>
          </p:cNvPr>
          <p:cNvCxnSpPr>
            <a:cxnSpLocks/>
          </p:cNvCxnSpPr>
          <p:nvPr/>
        </p:nvCxnSpPr>
        <p:spPr>
          <a:xfrm>
            <a:off x="10248448" y="3627511"/>
            <a:ext cx="0" cy="2062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E89DBF8-FA75-A5D8-4DE3-7924FD091D9D}"/>
              </a:ext>
            </a:extLst>
          </p:cNvPr>
          <p:cNvSpPr/>
          <p:nvPr/>
        </p:nvSpPr>
        <p:spPr>
          <a:xfrm>
            <a:off x="8943984" y="5546168"/>
            <a:ext cx="1227287" cy="169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C0D3032-BEDA-0304-A8BE-EB6AFAAB1038}"/>
              </a:ext>
            </a:extLst>
          </p:cNvPr>
          <p:cNvCxnSpPr>
            <a:cxnSpLocks/>
          </p:cNvCxnSpPr>
          <p:nvPr/>
        </p:nvCxnSpPr>
        <p:spPr>
          <a:xfrm>
            <a:off x="3077654" y="3157190"/>
            <a:ext cx="1743163" cy="1208528"/>
          </a:xfrm>
          <a:prstGeom prst="bentConnector3">
            <a:avLst>
              <a:gd name="adj1" fmla="val 9972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68F06AD-83A8-D8DE-0F65-E56A6C4953A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7353" r="22640" b="23657"/>
          <a:stretch/>
        </p:blipFill>
        <p:spPr>
          <a:xfrm>
            <a:off x="245533" y="2069658"/>
            <a:ext cx="7182043" cy="4522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C125E4-3834-3827-8C94-0A617C496DF3}"/>
              </a:ext>
            </a:extLst>
          </p:cNvPr>
          <p:cNvSpPr/>
          <p:nvPr/>
        </p:nvSpPr>
        <p:spPr>
          <a:xfrm>
            <a:off x="2470548" y="2218852"/>
            <a:ext cx="1609297" cy="153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E49D17-1108-038B-974B-61539E987667}"/>
              </a:ext>
            </a:extLst>
          </p:cNvPr>
          <p:cNvSpPr/>
          <p:nvPr/>
        </p:nvSpPr>
        <p:spPr>
          <a:xfrm>
            <a:off x="1387475" y="2218852"/>
            <a:ext cx="1087973" cy="153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0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F21D-46F1-BD36-3C91-F83EC1EAA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B7DEDD-BCFE-8AE0-7DF0-F1EBD7D7E47E}"/>
              </a:ext>
            </a:extLst>
          </p:cNvPr>
          <p:cNvSpPr txBox="1"/>
          <p:nvPr/>
        </p:nvSpPr>
        <p:spPr>
          <a:xfrm>
            <a:off x="245533" y="1397279"/>
            <a:ext cx="8278228" cy="5124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1.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생성해서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open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|</a:t>
            </a: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b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</a:br>
            <a:endParaRPr lang="en-US" altLang="ko-KR" sz="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DB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가 있으면 경로를 가져와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복호화해서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열고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없으면 암호화된 </a:t>
            </a:r>
            <a:r>
              <a:rPr lang="en-US" altLang="ko-KR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를 생성해 </a:t>
            </a:r>
            <a:r>
              <a:rPr lang="ko-KR" altLang="en-US" sz="1600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복호화해서</a:t>
            </a:r>
            <a:r>
              <a:rPr lang="ko-KR" altLang="en-US" sz="16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열게 됨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9E30541D-9CDC-52BF-F761-839E8EBC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5924280"/>
            <a:ext cx="9736668" cy="5427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EAF54D3-940B-D16C-65C9-B63C58A6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5" y="3439721"/>
            <a:ext cx="6580588" cy="24220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C4E02A-CCA4-2408-BCFF-8061A0CF069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9F57E8-CF16-612A-201F-EC1BA6F5A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open, close,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9D7A472-0B4A-DA53-3C7D-C4690085BEB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4EE127-9A42-4BE0-F358-E73BDE11D2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7529"/>
          <a:stretch/>
        </p:blipFill>
        <p:spPr>
          <a:xfrm>
            <a:off x="245533" y="2065532"/>
            <a:ext cx="3952756" cy="5193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723BFE-2555-7969-FFC1-0D86F4C8AFBC}"/>
              </a:ext>
            </a:extLst>
          </p:cNvPr>
          <p:cNvSpPr/>
          <p:nvPr/>
        </p:nvSpPr>
        <p:spPr>
          <a:xfrm>
            <a:off x="454718" y="2174408"/>
            <a:ext cx="3720407" cy="11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6F44879-44DF-26F0-2E85-B9D1CA6553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93"/>
          <a:stretch/>
        </p:blipFill>
        <p:spPr>
          <a:xfrm>
            <a:off x="245533" y="2651098"/>
            <a:ext cx="2632840" cy="7312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93C1407-A689-A7B6-CD41-A058C17ACB4C}"/>
              </a:ext>
            </a:extLst>
          </p:cNvPr>
          <p:cNvSpPr/>
          <p:nvPr/>
        </p:nvSpPr>
        <p:spPr>
          <a:xfrm>
            <a:off x="676075" y="2964555"/>
            <a:ext cx="2176663" cy="10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0C28D9-D840-5C35-B052-FF0D94D95EC8}"/>
              </a:ext>
            </a:extLst>
          </p:cNvPr>
          <p:cNvSpPr/>
          <p:nvPr/>
        </p:nvSpPr>
        <p:spPr>
          <a:xfrm>
            <a:off x="930714" y="5767061"/>
            <a:ext cx="5861663" cy="102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244B601-F47F-F558-E424-A64166A59E76}"/>
              </a:ext>
            </a:extLst>
          </p:cNvPr>
          <p:cNvSpPr/>
          <p:nvPr/>
        </p:nvSpPr>
        <p:spPr>
          <a:xfrm>
            <a:off x="454718" y="6024099"/>
            <a:ext cx="6466147" cy="216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DCC2D9-8791-2CB6-8EDE-3B3AFC5D3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309" y="4293704"/>
            <a:ext cx="4100106" cy="14921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3DB53E5-41D1-DA9F-700F-1CEDFAE91CB8}"/>
              </a:ext>
            </a:extLst>
          </p:cNvPr>
          <p:cNvCxnSpPr>
            <a:cxnSpLocks/>
            <a:stCxn id="35" idx="3"/>
          </p:cNvCxnSpPr>
          <p:nvPr/>
        </p:nvCxnSpPr>
        <p:spPr>
          <a:xfrm flipH="1">
            <a:off x="2878373" y="2231454"/>
            <a:ext cx="1296752" cy="461159"/>
          </a:xfrm>
          <a:prstGeom prst="bentConnector3">
            <a:avLst>
              <a:gd name="adj1" fmla="val -1762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5643BD0-C751-12A1-7185-A44DFCCB182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878373" y="3016742"/>
            <a:ext cx="657966" cy="40707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497EBE5-F655-1FDC-2225-471CE21A8D0A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245534" y="5818408"/>
            <a:ext cx="685181" cy="369303"/>
          </a:xfrm>
          <a:prstGeom prst="bentConnector3">
            <a:avLst>
              <a:gd name="adj1" fmla="val 1333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455964E5-7AAB-F470-6F63-BB6B9D80B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154" y="1540194"/>
            <a:ext cx="6649066" cy="7175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8CF3EA-79B1-7BD5-93B7-916B8FE2F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309" y="2386711"/>
            <a:ext cx="5061357" cy="17685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60CC52-F708-6B73-DA40-ECAA510C48CB}"/>
              </a:ext>
            </a:extLst>
          </p:cNvPr>
          <p:cNvSpPr/>
          <p:nvPr/>
        </p:nvSpPr>
        <p:spPr>
          <a:xfrm>
            <a:off x="1095178" y="5269752"/>
            <a:ext cx="1824236" cy="10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73ACC6-7292-9FCE-8ABD-171D46B15EAB}"/>
              </a:ext>
            </a:extLst>
          </p:cNvPr>
          <p:cNvSpPr/>
          <p:nvPr/>
        </p:nvSpPr>
        <p:spPr>
          <a:xfrm>
            <a:off x="7148932" y="4924378"/>
            <a:ext cx="1185443" cy="10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933057-F647-432C-D09F-D1B89CD4CF52}"/>
              </a:ext>
            </a:extLst>
          </p:cNvPr>
          <p:cNvSpPr/>
          <p:nvPr/>
        </p:nvSpPr>
        <p:spPr>
          <a:xfrm>
            <a:off x="7133691" y="2468071"/>
            <a:ext cx="4102634" cy="110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B61420-8F50-1ADC-5C7E-27DFE1858D44}"/>
              </a:ext>
            </a:extLst>
          </p:cNvPr>
          <p:cNvSpPr/>
          <p:nvPr/>
        </p:nvSpPr>
        <p:spPr>
          <a:xfrm>
            <a:off x="6023280" y="2020691"/>
            <a:ext cx="3479800" cy="127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092504E-652E-5E98-7CB2-46D9BF600F18}"/>
              </a:ext>
            </a:extLst>
          </p:cNvPr>
          <p:cNvCxnSpPr>
            <a:cxnSpLocks/>
          </p:cNvCxnSpPr>
          <p:nvPr/>
        </p:nvCxnSpPr>
        <p:spPr>
          <a:xfrm>
            <a:off x="6438900" y="2148637"/>
            <a:ext cx="510409" cy="289763"/>
          </a:xfrm>
          <a:prstGeom prst="bentConnector3">
            <a:avLst>
              <a:gd name="adj1" fmla="val 8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34B4FAD-0034-C036-38BA-93234AE2B2FF}"/>
              </a:ext>
            </a:extLst>
          </p:cNvPr>
          <p:cNvCxnSpPr>
            <a:cxnSpLocks/>
          </p:cNvCxnSpPr>
          <p:nvPr/>
        </p:nvCxnSpPr>
        <p:spPr>
          <a:xfrm rot="5400000">
            <a:off x="6338289" y="3327324"/>
            <a:ext cx="1686220" cy="18522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307A3107-4402-5F47-18A4-FB1E5297FFF5}"/>
              </a:ext>
            </a:extLst>
          </p:cNvPr>
          <p:cNvCxnSpPr>
            <a:cxnSpLocks/>
          </p:cNvCxnSpPr>
          <p:nvPr/>
        </p:nvCxnSpPr>
        <p:spPr>
          <a:xfrm rot="5400000">
            <a:off x="2548155" y="5495009"/>
            <a:ext cx="382946" cy="145256"/>
          </a:xfrm>
          <a:prstGeom prst="bentConnector3">
            <a:avLst>
              <a:gd name="adj1" fmla="val 568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47B0F30F-804F-40FC-E007-079A1E1B7461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3162300" y="4977583"/>
            <a:ext cx="3986632" cy="802742"/>
          </a:xfrm>
          <a:prstGeom prst="bentConnector3">
            <a:avLst>
              <a:gd name="adj1" fmla="val 1000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0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A6665-5513-1C89-673B-D28DE0A99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59E0C3-3B69-5DB5-337C-D0404F7FF044}"/>
              </a:ext>
            </a:extLst>
          </p:cNvPr>
          <p:cNvSpPr txBox="1"/>
          <p:nvPr/>
        </p:nvSpPr>
        <p:spPr>
          <a:xfrm>
            <a:off x="245533" y="1397279"/>
            <a:ext cx="3398687" cy="1831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2.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close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하기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3. signal_v4.db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sms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테이블 생성하기</a:t>
            </a:r>
            <a:endParaRPr lang="en-US" altLang="ko-KR" sz="7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D296B4-99BD-CFC9-8312-021FF2BC422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A2EEF5-CB7A-F07D-F323-23DED8A0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199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open, close,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84CA405-7F70-81E5-4733-A5FFF2780BB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24C7A52-5E7D-72ED-2C06-FB442826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37" r="33631"/>
          <a:stretch/>
        </p:blipFill>
        <p:spPr>
          <a:xfrm>
            <a:off x="245533" y="1977062"/>
            <a:ext cx="2990648" cy="4734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72CF1713-BD8B-FBAD-178E-826338DB99ED}"/>
              </a:ext>
            </a:extLst>
          </p:cNvPr>
          <p:cNvSpPr/>
          <p:nvPr/>
        </p:nvSpPr>
        <p:spPr>
          <a:xfrm>
            <a:off x="492920" y="2230437"/>
            <a:ext cx="1765733" cy="1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177F82D-8860-D283-6B53-C32A01D61141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258653" y="2043460"/>
            <a:ext cx="2990648" cy="242562"/>
          </a:xfrm>
          <a:prstGeom prst="bentConnector3">
            <a:avLst>
              <a:gd name="adj1" fmla="val 6329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D2DCAD34-DC4A-2186-29A7-25398893A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01" y="1977062"/>
            <a:ext cx="3346673" cy="11069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8" name="Rectangle 3">
            <a:extLst>
              <a:ext uri="{FF2B5EF4-FFF2-40B4-BE49-F238E27FC236}">
                <a16:creationId xmlns:a16="http://schemas.microsoft.com/office/drawing/2014/main" id="{063DD4D9-13A9-6891-0022-C1F7CB059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82" y="5203970"/>
            <a:ext cx="10807767" cy="1631216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class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SmsDatabase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extends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MessagingDatabase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Code" panose="020B0609020000020004" pitchFamily="49" charset="0"/>
              </a:rPr>
              <a:t>{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scadia Code" panose="020B0609020000020004" pitchFamily="49" charset="0"/>
              </a:rPr>
              <a:t>…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public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static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ascadia Code" panose="020B0609020000020004" pitchFamily="49" charset="0"/>
              </a:rPr>
              <a:t>final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D8000"/>
                </a:solidFill>
                <a:effectLst/>
                <a:latin typeface="Cascadia Code" panose="020B0609020000020004" pitchFamily="49" charset="0"/>
              </a:rPr>
              <a:t>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CREATE_TABLE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4040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"CREATE TABLE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sms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(_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integer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PRIMARY KEY,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thread_id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TEXT,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address_device_id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1,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person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date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date_sent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protocol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read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status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-1,type INTEGER,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reply_path_present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delivery_receipt_count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0,subject TEXT,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body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TEXT,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mismatched_identities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TEXT DEFAULT NULL,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service_center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TEXT,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subscription_id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-1,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expires_in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expire_started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notified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DEFAULT 0,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read_receipt_count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unidentified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INTEGER DEFAULT 0, </a:t>
            </a:r>
            <a:b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</a:b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                                        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is_deleted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GENERATED ALWAYS AS ((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DC009C"/>
                </a:solidFill>
                <a:effectLst/>
                <a:latin typeface="Cascadia Code" panose="020B0609020000020004" pitchFamily="49" charset="0"/>
              </a:rPr>
              <a:t> &amp; 31) IN (28, 19)) VIRTUAL);"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</a:rPr>
              <a:t>;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7B69D9D3-7962-4FB6-6678-53A500FF6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33" y="3228550"/>
            <a:ext cx="4763165" cy="1962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86ED7758-B5CD-493D-B7E5-DB8BED79446D}"/>
              </a:ext>
            </a:extLst>
          </p:cNvPr>
          <p:cNvCxnSpPr>
            <a:cxnSpLocks/>
            <a:stCxn id="89" idx="1"/>
          </p:cNvCxnSpPr>
          <p:nvPr/>
        </p:nvCxnSpPr>
        <p:spPr>
          <a:xfrm rot="10800000" flipH="1">
            <a:off x="1797050" y="3429001"/>
            <a:ext cx="485456" cy="2212210"/>
          </a:xfrm>
          <a:prstGeom prst="bentConnector4">
            <a:avLst>
              <a:gd name="adj1" fmla="val -47090"/>
              <a:gd name="adj2" fmla="val 997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995BEBB-CA93-2EBC-AD62-F34CB706C71F}"/>
              </a:ext>
            </a:extLst>
          </p:cNvPr>
          <p:cNvSpPr/>
          <p:nvPr/>
        </p:nvSpPr>
        <p:spPr>
          <a:xfrm>
            <a:off x="2282506" y="3372103"/>
            <a:ext cx="1955539" cy="142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E65E31-7F21-6587-C242-58099DE16110}"/>
              </a:ext>
            </a:extLst>
          </p:cNvPr>
          <p:cNvSpPr/>
          <p:nvPr/>
        </p:nvSpPr>
        <p:spPr>
          <a:xfrm>
            <a:off x="1797050" y="5565798"/>
            <a:ext cx="1486085" cy="150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04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4DE36-B40F-8D7F-7E98-5F83A5758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4DBED8F4-B177-C19C-AF6A-18301CB3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1974360"/>
            <a:ext cx="6201727" cy="44610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C89D6-BA8D-352A-90C8-B1752F180E37}"/>
              </a:ext>
            </a:extLst>
          </p:cNvPr>
          <p:cNvSpPr txBox="1"/>
          <p:nvPr/>
        </p:nvSpPr>
        <p:spPr>
          <a:xfrm>
            <a:off x="245533" y="1397279"/>
            <a:ext cx="338310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4.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sms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테이블에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insert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34B445-76FA-9AA8-0D1A-9505F72A657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2AB98CB-3C2A-8F81-FBFF-507C7200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open, close,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56C53A9-D5C9-7DCE-29F6-3758354390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D0DE7-C46D-F3B3-C47B-0036007271BD}"/>
              </a:ext>
            </a:extLst>
          </p:cNvPr>
          <p:cNvSpPr/>
          <p:nvPr/>
        </p:nvSpPr>
        <p:spPr>
          <a:xfrm>
            <a:off x="400050" y="5304863"/>
            <a:ext cx="3829213" cy="111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8094AA-760E-D22B-06C0-8E0EEF5620E3}"/>
              </a:ext>
            </a:extLst>
          </p:cNvPr>
          <p:cNvSpPr/>
          <p:nvPr/>
        </p:nvSpPr>
        <p:spPr>
          <a:xfrm>
            <a:off x="400050" y="2841063"/>
            <a:ext cx="4654550" cy="1623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402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B11E3-A9F6-9CB8-02C0-433EB239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6F84CF-CACD-77CF-5547-1A390D5E24C1}"/>
              </a:ext>
            </a:extLst>
          </p:cNvPr>
          <p:cNvSpPr txBox="1"/>
          <p:nvPr/>
        </p:nvSpPr>
        <p:spPr>
          <a:xfrm>
            <a:off x="245533" y="1397279"/>
            <a:ext cx="442037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5.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sms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테이블에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update(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읽음 표시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23D927-85DC-302E-9E7B-E9A56E61A974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F36839-DB1E-6E6F-9B7B-C0C11391D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01885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open, close,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1FE9196-DE01-A35F-AEFC-94895E90A0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01139A-EB9C-ED16-EC98-E8FE65DEB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1974360"/>
            <a:ext cx="7808220" cy="38168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D59FF4D-7E19-B77B-98CF-4478A19B0147}"/>
              </a:ext>
            </a:extLst>
          </p:cNvPr>
          <p:cNvSpPr/>
          <p:nvPr/>
        </p:nvSpPr>
        <p:spPr>
          <a:xfrm>
            <a:off x="1250840" y="3158875"/>
            <a:ext cx="6802913" cy="10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625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CBB0D-DEE0-4DF7-D9F1-9AB256A95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116297-7D15-912E-9DFA-93AC00B1408F}"/>
              </a:ext>
            </a:extLst>
          </p:cNvPr>
          <p:cNvSpPr txBox="1"/>
          <p:nvPr/>
        </p:nvSpPr>
        <p:spPr>
          <a:xfrm>
            <a:off x="245533" y="1397279"/>
            <a:ext cx="342273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6. signal_v4.db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sms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테이블에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delete</a:t>
            </a:r>
            <a:endParaRPr lang="en-US" altLang="ko-KR" sz="1600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CA7FD2-BAB6-77C1-1F06-45CF41E0F50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C57F76-3F62-A71B-24FF-14659E52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생성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open, close,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조작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CA97B38-5E3A-CB5E-1EF8-0C1C90BB02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518D40-24F7-4E84-8A99-479E7DAB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1974360"/>
            <a:ext cx="7572375" cy="12096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4EC3BE-C4E4-9BCE-1C92-782AD32BC90B}"/>
              </a:ext>
            </a:extLst>
          </p:cNvPr>
          <p:cNvSpPr/>
          <p:nvPr/>
        </p:nvSpPr>
        <p:spPr>
          <a:xfrm>
            <a:off x="559077" y="2563295"/>
            <a:ext cx="4851123" cy="165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33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8BEB4-7D64-3357-7E59-9AC0B7D5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F2B716D-B7C8-461D-D38F-E68425B66BB2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D25A55-64B7-54BD-5483-C1E0E04B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분석 정리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2E58A1F-B13F-6B6C-7160-FD3B7607B2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96482-632A-A0BA-F8EA-80727999942E}"/>
              </a:ext>
            </a:extLst>
          </p:cNvPr>
          <p:cNvSpPr txBox="1"/>
          <p:nvPr/>
        </p:nvSpPr>
        <p:spPr>
          <a:xfrm>
            <a:off x="245533" y="1397279"/>
            <a:ext cx="18533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구조도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E12040-13E6-1281-0996-1C9B4FFC595E}"/>
              </a:ext>
            </a:extLst>
          </p:cNvPr>
          <p:cNvSpPr/>
          <p:nvPr/>
        </p:nvSpPr>
        <p:spPr>
          <a:xfrm>
            <a:off x="2348411" y="2650572"/>
            <a:ext cx="2875005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패스프레이즈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Util.SECURE_RANDOM.nextBytes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bArr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FD117-019F-5D5F-F387-0CF8FC4781D9}"/>
              </a:ext>
            </a:extLst>
          </p:cNvPr>
          <p:cNvSpPr/>
          <p:nvPr/>
        </p:nvSpPr>
        <p:spPr>
          <a:xfrm>
            <a:off x="2445204" y="3420739"/>
            <a:ext cx="2681416" cy="487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AES-256-GCM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seal()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676D4D-6188-F347-A052-DC01C1E38673}"/>
              </a:ext>
            </a:extLst>
          </p:cNvPr>
          <p:cNvSpPr/>
          <p:nvPr/>
        </p:nvSpPr>
        <p:spPr>
          <a:xfrm>
            <a:off x="2171082" y="4195079"/>
            <a:ext cx="3229659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SealedData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→ JSON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문자열 변환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databaseSecret.asBytes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().serialize()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77BF8-AB56-8483-1C25-B118D07ECEE6}"/>
              </a:ext>
            </a:extLst>
          </p:cNvPr>
          <p:cNvSpPr/>
          <p:nvPr/>
        </p:nvSpPr>
        <p:spPr>
          <a:xfrm>
            <a:off x="2171081" y="4969420"/>
            <a:ext cx="3229659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SharedPreferences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저장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getStringPreference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25EE00-21D2-E952-D85E-5F40E59DA0EC}"/>
              </a:ext>
            </a:extLst>
          </p:cNvPr>
          <p:cNvSpPr/>
          <p:nvPr/>
        </p:nvSpPr>
        <p:spPr>
          <a:xfrm>
            <a:off x="6250512" y="4969420"/>
            <a:ext cx="3229659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SharedPreferences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불러오기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setStringPreference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EB0531-2915-A359-4F44-BCACC106B109}"/>
              </a:ext>
            </a:extLst>
          </p:cNvPr>
          <p:cNvSpPr/>
          <p:nvPr/>
        </p:nvSpPr>
        <p:spPr>
          <a:xfrm>
            <a:off x="6250512" y="4195079"/>
            <a:ext cx="3229659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문자열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→ </a:t>
            </a:r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SealedData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fromString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(str)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1BD07C-0F00-49B4-75EF-99FFF06941EA}"/>
              </a:ext>
            </a:extLst>
          </p:cNvPr>
          <p:cNvSpPr/>
          <p:nvPr/>
        </p:nvSpPr>
        <p:spPr>
          <a:xfrm>
            <a:off x="6524633" y="3420738"/>
            <a:ext cx="2681416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AES-256-GCM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unseal()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20682D9-410A-B3FC-DF99-91448F885DB1}"/>
              </a:ext>
            </a:extLst>
          </p:cNvPr>
          <p:cNvSpPr/>
          <p:nvPr/>
        </p:nvSpPr>
        <p:spPr>
          <a:xfrm>
            <a:off x="6427839" y="2646397"/>
            <a:ext cx="2875005" cy="487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패스프레이즈</a:t>
            </a:r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return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DatabaseSecret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402D723-D7B7-A9E1-796A-CA9432835732}"/>
              </a:ext>
            </a:extLst>
          </p:cNvPr>
          <p:cNvSpPr/>
          <p:nvPr/>
        </p:nvSpPr>
        <p:spPr>
          <a:xfrm>
            <a:off x="2098925" y="2581467"/>
            <a:ext cx="3365110" cy="29452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57FB7FE-42BA-2136-3B91-2545C94F5D0A}"/>
              </a:ext>
            </a:extLst>
          </p:cNvPr>
          <p:cNvSpPr/>
          <p:nvPr/>
        </p:nvSpPr>
        <p:spPr>
          <a:xfrm>
            <a:off x="6182786" y="2581467"/>
            <a:ext cx="3365110" cy="29452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504CFDE-226D-0F54-94D7-A0FEA36B88D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785914" y="2382114"/>
            <a:ext cx="0" cy="268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C82FB0-6264-033D-2C50-7BAC4AE9E4E4}"/>
              </a:ext>
            </a:extLst>
          </p:cNvPr>
          <p:cNvSpPr/>
          <p:nvPr/>
        </p:nvSpPr>
        <p:spPr>
          <a:xfrm>
            <a:off x="3216173" y="2028221"/>
            <a:ext cx="1130614" cy="345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암호화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B5AD30B-EE86-072E-71DF-A8448ADCDE2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785912" y="3137894"/>
            <a:ext cx="2" cy="282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D04878C-8137-AEE6-3479-47119FE69F14}"/>
              </a:ext>
            </a:extLst>
          </p:cNvPr>
          <p:cNvCxnSpPr>
            <a:cxnSpLocks/>
          </p:cNvCxnSpPr>
          <p:nvPr/>
        </p:nvCxnSpPr>
        <p:spPr>
          <a:xfrm flipH="1">
            <a:off x="3785912" y="3912674"/>
            <a:ext cx="2" cy="282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9809E96-CF7B-AA9E-1C04-4A39E32536DB}"/>
              </a:ext>
            </a:extLst>
          </p:cNvPr>
          <p:cNvCxnSpPr>
            <a:cxnSpLocks/>
          </p:cNvCxnSpPr>
          <p:nvPr/>
        </p:nvCxnSpPr>
        <p:spPr>
          <a:xfrm flipH="1">
            <a:off x="3785912" y="4682401"/>
            <a:ext cx="2" cy="282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2F013EB-8DA1-8B7F-12D3-7922AD7333B7}"/>
              </a:ext>
            </a:extLst>
          </p:cNvPr>
          <p:cNvCxnSpPr>
            <a:cxnSpLocks/>
            <a:stCxn id="30" idx="0"/>
            <a:endCxn id="56" idx="2"/>
          </p:cNvCxnSpPr>
          <p:nvPr/>
        </p:nvCxnSpPr>
        <p:spPr>
          <a:xfrm flipH="1" flipV="1">
            <a:off x="7865341" y="2374017"/>
            <a:ext cx="1" cy="272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2C162C0-39F0-F0DC-107B-D21A4A2F0550}"/>
              </a:ext>
            </a:extLst>
          </p:cNvPr>
          <p:cNvSpPr/>
          <p:nvPr/>
        </p:nvSpPr>
        <p:spPr>
          <a:xfrm>
            <a:off x="7300034" y="2028221"/>
            <a:ext cx="1130614" cy="3457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5B88578-FE40-8880-0FA1-B97F19082151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400740" y="5213081"/>
            <a:ext cx="84977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8340FE7-3796-A8DE-D37A-B995109DB75B}"/>
              </a:ext>
            </a:extLst>
          </p:cNvPr>
          <p:cNvCxnSpPr>
            <a:cxnSpLocks/>
          </p:cNvCxnSpPr>
          <p:nvPr/>
        </p:nvCxnSpPr>
        <p:spPr>
          <a:xfrm flipH="1" flipV="1">
            <a:off x="7865341" y="3147630"/>
            <a:ext cx="1" cy="272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85B6F07-91DF-7365-CDFC-3F92F9414FC4}"/>
              </a:ext>
            </a:extLst>
          </p:cNvPr>
          <p:cNvCxnSpPr>
            <a:cxnSpLocks/>
          </p:cNvCxnSpPr>
          <p:nvPr/>
        </p:nvCxnSpPr>
        <p:spPr>
          <a:xfrm flipH="1" flipV="1">
            <a:off x="7865341" y="3908788"/>
            <a:ext cx="1" cy="272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1632F23-1C8D-0C6B-C1C5-117CD1109186}"/>
              </a:ext>
            </a:extLst>
          </p:cNvPr>
          <p:cNvCxnSpPr>
            <a:cxnSpLocks/>
          </p:cNvCxnSpPr>
          <p:nvPr/>
        </p:nvCxnSpPr>
        <p:spPr>
          <a:xfrm flipH="1" flipV="1">
            <a:off x="7865341" y="4696312"/>
            <a:ext cx="1" cy="2723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69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4EEA9-FE87-2DC6-FA76-2D212128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1289B8-E44D-E258-F913-F3FD1FABD3C5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B6B7B2-93B2-BC8A-79A4-4139706B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DB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복호화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6B9F89A-EFA1-6862-8A3F-8AD4159CBD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A26D0-290E-A4B2-8DF1-BA6DEF2BA05B}"/>
              </a:ext>
            </a:extLst>
          </p:cNvPr>
          <p:cNvSpPr txBox="1"/>
          <p:nvPr/>
        </p:nvSpPr>
        <p:spPr>
          <a:xfrm>
            <a:off x="245533" y="1397279"/>
            <a:ext cx="8508035" cy="2600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획득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/network.loki.messenger_preferences.xml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pref_database_encrypted_secret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에서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data, iv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획득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data: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"ze7wmwGfvFx15KBUc/4gNQM582R7SIowkJM9h2e5d2qUDZdRwxklx8xyljyRLTH/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+ GCM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태그 연접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iv: "D3DRepyI1KsXAuHO"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암호화에 사용된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iv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Base64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인코딩되어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454D3A-C27A-4070-B9B9-D61C5BAD2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581" y="1422748"/>
            <a:ext cx="4595886" cy="11511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C8F08E-6A53-E1DA-96FE-D0C3848E0F3C}"/>
              </a:ext>
            </a:extLst>
          </p:cNvPr>
          <p:cNvSpPr txBox="1"/>
          <p:nvPr/>
        </p:nvSpPr>
        <p:spPr>
          <a:xfrm>
            <a:off x="359831" y="4410772"/>
            <a:ext cx="114723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string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name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="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pref_database_encrypted_secret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"&gt;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{"data":"ze7wmwGfvFx15KBUc/4gNQM582R7SIowkJM9h2e5d2qUDZdRwxklx8xyljyRLTH/","iv":"D3DRepyI1KsXAuHO"}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&lt;/string&gt;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BF1C8A6-45E7-DEEF-32A8-53B5B777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6" y="4023460"/>
            <a:ext cx="11057467" cy="3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47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6057-81CA-59D8-F434-EA672725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6B152F0-D7BB-5B34-86D6-62802CADB5E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6F1C15-F5AB-97D8-EF10-64063EB48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DB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ECA7A3E-E428-8293-5931-3B8217CC7B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13D2-6C95-A44B-92F0-E9E51C02918C}"/>
              </a:ext>
            </a:extLst>
          </p:cNvPr>
          <p:cNvSpPr txBox="1"/>
          <p:nvPr/>
        </p:nvSpPr>
        <p:spPr>
          <a:xfrm>
            <a:off x="228600" y="1422750"/>
            <a:ext cx="957871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Python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이용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결과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'e21c146a53f931c10ea7a1d7fe014b9281fe5de329717f9bc8a16b40ddf3e903'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A09A426-D8F3-0D9C-2B72-526759C1B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937" y="2299913"/>
            <a:ext cx="4338734" cy="18534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F0CE86-FEF5-9866-F34A-3C9ED099B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49"/>
          <a:stretch/>
        </p:blipFill>
        <p:spPr>
          <a:xfrm>
            <a:off x="228600" y="2320577"/>
            <a:ext cx="7391399" cy="450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09D5F-0C69-0F75-0EF5-7F02D57AE1B4}"/>
              </a:ext>
            </a:extLst>
          </p:cNvPr>
          <p:cNvSpPr txBox="1"/>
          <p:nvPr/>
        </p:nvSpPr>
        <p:spPr>
          <a:xfrm>
            <a:off x="7766946" y="4294364"/>
            <a:ext cx="4296369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Data[0:48] →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길이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= 48</a:t>
            </a:r>
          </a:p>
          <a:p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                          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≠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AES256/GCM/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키 길이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=32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→ Data[0:32]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진행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A3775A-652D-9D98-E065-3185680F21AD}"/>
              </a:ext>
            </a:extLst>
          </p:cNvPr>
          <p:cNvSpPr/>
          <p:nvPr/>
        </p:nvSpPr>
        <p:spPr>
          <a:xfrm>
            <a:off x="8991600" y="3121819"/>
            <a:ext cx="616744" cy="15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F860C2-B05A-1ABD-4144-B1B3C90FBFD1}"/>
              </a:ext>
            </a:extLst>
          </p:cNvPr>
          <p:cNvSpPr/>
          <p:nvPr/>
        </p:nvSpPr>
        <p:spPr>
          <a:xfrm>
            <a:off x="1344367" y="4218526"/>
            <a:ext cx="855908" cy="151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376856B-718B-D808-D4F2-A0145804290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608344" y="3201591"/>
            <a:ext cx="368960" cy="10927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B6239DC-C88B-2E8A-4357-1A3D1E3D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37" t="9870" r="47100" b="48124"/>
          <a:stretch/>
        </p:blipFill>
        <p:spPr>
          <a:xfrm>
            <a:off x="7798923" y="5712462"/>
            <a:ext cx="3987801" cy="457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7A13B5-26F2-82E3-3283-B00A89F31E62}"/>
              </a:ext>
            </a:extLst>
          </p:cNvPr>
          <p:cNvSpPr/>
          <p:nvPr/>
        </p:nvSpPr>
        <p:spPr>
          <a:xfrm>
            <a:off x="9064244" y="5720413"/>
            <a:ext cx="616744" cy="15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46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BD3E7-5DE5-5A55-1C0C-039A306BE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55884-1B82-8745-95A0-E5858D2E1867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430E91-DFC8-B56D-6C92-554EB035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환경 세팅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7A429F-30BD-AED1-C2CF-279F542B29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1BB44-2A68-6A7F-A261-883949FC53A7}"/>
              </a:ext>
            </a:extLst>
          </p:cNvPr>
          <p:cNvSpPr txBox="1"/>
          <p:nvPr/>
        </p:nvSpPr>
        <p:spPr>
          <a:xfrm>
            <a:off x="245533" y="1397279"/>
            <a:ext cx="287450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 </a:t>
            </a:r>
            <a:r>
              <a:rPr lang="ko-KR" altLang="en-US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가상환경에서 분석</a:t>
            </a:r>
            <a:endParaRPr lang="en-US" altLang="ko-KR" sz="2000" b="1" u="sng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 12 </a:t>
            </a:r>
            <a:r>
              <a:rPr lang="ko-KR" altLang="en-US" sz="2000" b="1" u="sng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기준</a:t>
            </a:r>
            <a:endParaRPr lang="en-US" altLang="ko-KR" sz="2000" b="1" u="sng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Nox, </a:t>
            </a: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jadx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Python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사용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 – Root,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백업 설정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탐색기 설정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jadx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Session.apk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준비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Session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회원가입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B2797C-1168-3033-61A5-9CF2518B7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11" y="1397279"/>
            <a:ext cx="2769586" cy="1578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EF5DFB-D946-A7B7-2D7E-1E9A93A1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97" y="1397279"/>
            <a:ext cx="2769587" cy="155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E005FF-264F-6435-8C3C-56053736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611" y="4585972"/>
            <a:ext cx="3735917" cy="15780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0552D4-4B24-A764-FDF6-C8D2D73DD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61" b="36177"/>
          <a:stretch/>
        </p:blipFill>
        <p:spPr>
          <a:xfrm>
            <a:off x="3852611" y="3007952"/>
            <a:ext cx="3735917" cy="1578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C13777-A852-9DD1-E8B6-A1876145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2437"/>
          <a:stretch/>
        </p:blipFill>
        <p:spPr>
          <a:xfrm>
            <a:off x="7863329" y="3007952"/>
            <a:ext cx="3056909" cy="303192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D9B584-9F36-D628-2778-BD55413A2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783" y="1397279"/>
            <a:ext cx="2742872" cy="15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71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20B24-DF23-438B-3EB2-CC77C6F1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5558479-B798-877A-7E93-DA4CE2A1B70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73627B-3039-950B-7FD4-745E1253D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DB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91310BB-ED8B-18F4-CF63-89B7E1EFCE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2FBF8-CD3C-5ADA-379C-63DCBE2EC935}"/>
              </a:ext>
            </a:extLst>
          </p:cNvPr>
          <p:cNvSpPr txBox="1"/>
          <p:nvPr/>
        </p:nvSpPr>
        <p:spPr>
          <a:xfrm>
            <a:off x="228600" y="1422750"/>
            <a:ext cx="3783408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패스프레이즈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입력을 통해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복호화 확인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7D8478A-91E0-26DD-F52B-7597E336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61134"/>
            <a:ext cx="4998536" cy="20720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7CCBC8-FA66-455F-466E-338517658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1" y="4494385"/>
            <a:ext cx="4210745" cy="20720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B5E1BE6-34F5-2702-5540-73DC6E77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790264"/>
            <a:ext cx="6206067" cy="47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78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EAE03-85A9-D338-685F-F09F8EEC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102ED0-3723-1699-2CF1-24177E45B55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38D249B-70EA-AF5C-21A5-FB710890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DB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복호화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E9FFAFD-5581-F72A-B5D0-8E354FFF7C0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6B316-4E5C-5FE2-D68D-D519A53307F9}"/>
              </a:ext>
            </a:extLst>
          </p:cNvPr>
          <p:cNvSpPr txBox="1"/>
          <p:nvPr/>
        </p:nvSpPr>
        <p:spPr>
          <a:xfrm>
            <a:off x="228600" y="1422750"/>
            <a:ext cx="412164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복호화된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데이터베이스에서 대화 확인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주고받은 텍스트를 확인할 수 있었음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D86E5-8118-2978-C1A8-40D4C449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029" y="1548983"/>
            <a:ext cx="5394012" cy="26200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3895690-42F1-E623-A3BE-8761896F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029" y="4479935"/>
            <a:ext cx="5414371" cy="2106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B1677A-EF1F-18C7-A848-35D7EB22B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59957"/>
            <a:ext cx="2025157" cy="35263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72CC02-67EF-E503-0164-147ACFED6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13" y="3059956"/>
            <a:ext cx="2054695" cy="352630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0A3BDF-EA4D-D716-04B4-4E4996309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0908" y="3059956"/>
            <a:ext cx="2055982" cy="35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4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96E3C-EF4F-C4EC-33C8-520ACDEBC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8C9DA00-6D4B-3E98-E6A5-EBFF34C12D72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41C431-44EB-0C73-62DA-AE2F463D9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 </a:t>
            </a:r>
            <a:r>
              <a:rPr lang="en-US" altLang="ko-KR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sms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8910947-73FE-D8AC-4D30-1AAFEB225B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4D57040-CD4C-1A4B-06C3-A99750833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858042"/>
              </p:ext>
            </p:extLst>
          </p:nvPr>
        </p:nvGraphicFramePr>
        <p:xfrm>
          <a:off x="269410" y="1330960"/>
          <a:ext cx="5752973" cy="552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385">
                  <a:extLst>
                    <a:ext uri="{9D8B030D-6E8A-4147-A177-3AD203B41FA5}">
                      <a16:colId xmlns:a16="http://schemas.microsoft.com/office/drawing/2014/main" val="2018035160"/>
                    </a:ext>
                  </a:extLst>
                </a:gridCol>
                <a:gridCol w="3434588">
                  <a:extLst>
                    <a:ext uri="{9D8B030D-6E8A-4147-A177-3AD203B41FA5}">
                      <a16:colId xmlns:a16="http://schemas.microsoft.com/office/drawing/2014/main" val="1192966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Columns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Contents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87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_id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0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thread_id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en-US" altLang="ko-KR" sz="1600" b="0" baseline="30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person / 2</a:t>
                      </a:r>
                      <a:r>
                        <a:rPr lang="en-US" altLang="ko-KR" sz="1600" b="0" baseline="300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nd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person …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27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address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person’s address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48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address_device_id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 (default, used in multi device)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99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person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(default, used in multi chat)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91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message save 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00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date_sent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message sent 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7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protocol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NULL(sent) / 31337(received)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377690"/>
                  </a:ext>
                </a:extLst>
              </a:tr>
              <a:tr h="2003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(unread) / 1 (read)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15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status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-1 (default)</a:t>
                      </a:r>
                      <a:endParaRPr lang="en-US" altLang="ko-KR" sz="12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71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type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Received / Sent / Push / Encrypted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reply_path_present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NULL(sent) / 1(received)</a:t>
                      </a:r>
                      <a:endParaRPr lang="ko-KR" altLang="en-US" sz="16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76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delivery_receipt_count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'Delivery Receipt' count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36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subject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 (used in MMS as title)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68796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0FE65BE-0BDF-5368-E71F-B95DCEEF8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00932"/>
              </p:ext>
            </p:extLst>
          </p:nvPr>
        </p:nvGraphicFramePr>
        <p:xfrm>
          <a:off x="6091267" y="1325563"/>
          <a:ext cx="583275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989">
                  <a:extLst>
                    <a:ext uri="{9D8B030D-6E8A-4147-A177-3AD203B41FA5}">
                      <a16:colId xmlns:a16="http://schemas.microsoft.com/office/drawing/2014/main" val="2018035160"/>
                    </a:ext>
                  </a:extLst>
                </a:gridCol>
                <a:gridCol w="3507767">
                  <a:extLst>
                    <a:ext uri="{9D8B030D-6E8A-4147-A177-3AD203B41FA5}">
                      <a16:colId xmlns:a16="http://schemas.microsoft.com/office/drawing/2014/main" val="1192966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body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message 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60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mismatched_identities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 / 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본인 키 불일치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306962"/>
                  </a:ext>
                </a:extLst>
              </a:tr>
              <a:tr h="45321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service_center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NULL(sent) / GCM(google cloud messaging)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27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subscription_id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-1 (default)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048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expires_in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/ expiring 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006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expired_started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/ expired time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77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notified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(default)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150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Read_receipt_count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'Read Receipt' count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71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unidentified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/ 1(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상대 공개키 불일치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45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is_deleted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(default) / 1 (deleted)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130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reactions_unread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(unread) / 1 (read)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760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has_mention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0(default) / 1 (mentioned)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36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is_group_update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 (default) / 1(updated)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06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559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70ECBD1-A5DE-8F8C-A696-8CF8B973E7B3}"/>
              </a:ext>
            </a:extLst>
          </p:cNvPr>
          <p:cNvSpPr/>
          <p:nvPr/>
        </p:nvSpPr>
        <p:spPr>
          <a:xfrm>
            <a:off x="4333365" y="1608760"/>
            <a:ext cx="3525269" cy="2755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D23B1-C9D0-973A-EF78-39D358E0907C}"/>
              </a:ext>
            </a:extLst>
          </p:cNvPr>
          <p:cNvSpPr txBox="1"/>
          <p:nvPr/>
        </p:nvSpPr>
        <p:spPr>
          <a:xfrm>
            <a:off x="4721264" y="2017246"/>
            <a:ext cx="27494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HY견고딕" panose="02030600000101010101" pitchFamily="18" charset="-127"/>
                <a:ea typeface="HY견고딕" panose="02030600000101010101" pitchFamily="18" charset="-127"/>
              </a:rPr>
              <a:t>Q&amp;A</a:t>
            </a:r>
          </a:p>
          <a:p>
            <a:pPr algn="ctr"/>
            <a:endParaRPr lang="en-US" altLang="ko-KR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0AFE-2C9F-7D54-5DD2-0F2F77C9D717}"/>
              </a:ext>
            </a:extLst>
          </p:cNvPr>
          <p:cNvSpPr txBox="1"/>
          <p:nvPr/>
        </p:nvSpPr>
        <p:spPr>
          <a:xfrm>
            <a:off x="2621330" y="4487835"/>
            <a:ext cx="6949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출처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보안 인스턴트 메신저 </a:t>
            </a:r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Session</a:t>
            </a:r>
            <a:r>
              <a:rPr lang="ko-KR" alt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에 대한 데이터베이스 복호화 방안 연구</a:t>
            </a:r>
            <a:endParaRPr lang="en-US" altLang="ko-K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ko-KR" sz="1600" dirty="0">
                <a:latin typeface="Segoe UI" panose="020B0502040204020203" pitchFamily="34" charset="0"/>
                <a:cs typeface="Segoe UI" panose="020B0502040204020203" pitchFamily="34" charset="0"/>
              </a:rPr>
              <a:t>          https://developer.android.com/privacy-and-security/keystore?hl=ko</a:t>
            </a:r>
            <a:endParaRPr lang="ko-KR" alt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4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2498-D7A6-9ECD-17E5-04E9A3673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8638D80-06DD-0492-764D-A924B1A6E774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C4BB10-9599-FB10-39C1-4221A149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쌓기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06A3D19-0E59-5345-FB4E-C35E0C4502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B152-6768-43DB-FCAF-2AFC5F239C42}"/>
              </a:ext>
            </a:extLst>
          </p:cNvPr>
          <p:cNvSpPr txBox="1"/>
          <p:nvPr/>
        </p:nvSpPr>
        <p:spPr>
          <a:xfrm>
            <a:off x="245533" y="1397279"/>
            <a:ext cx="9906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Nox –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핸드폰끼리 일반 메시지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음성 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이모티콘 등 전송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수신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후 삭제한 메시지 생성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B5922A-F966-85B5-8522-E234DFA7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25" y="1961437"/>
            <a:ext cx="2730956" cy="47552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73760D8-8411-F6AB-FEAE-9E5096ED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6" y="1961437"/>
            <a:ext cx="2770788" cy="47552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C3C50D2-321F-3FF0-C781-EF08AB5C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21" y="1941540"/>
            <a:ext cx="2784124" cy="477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4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065F-FB2A-7774-D949-5DCF7125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970D98F-C8D3-C1EB-CD21-1803728EBBC9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CFDADA-D45F-CF0E-ABDD-1F3B1C409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54D1D8A-5D59-86D6-1512-E6635E46AF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C5D6E-7063-78EF-8204-AEDF9D24252E}"/>
              </a:ext>
            </a:extLst>
          </p:cNvPr>
          <p:cNvSpPr txBox="1"/>
          <p:nvPr/>
        </p:nvSpPr>
        <p:spPr>
          <a:xfrm>
            <a:off x="245533" y="1397279"/>
            <a:ext cx="744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network.loki.messenger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폴더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Download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복사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Windows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이동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20C21B-E0B4-13F3-F815-423D9182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18" y="1936710"/>
            <a:ext cx="3951163" cy="2256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5EB5B3-E84B-D39E-0D99-C38D055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8" y="1936710"/>
            <a:ext cx="3980273" cy="22565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07687-5274-B49C-435D-F61872DB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330"/>
          <a:stretch/>
        </p:blipFill>
        <p:spPr>
          <a:xfrm>
            <a:off x="8491776" y="1936710"/>
            <a:ext cx="3582936" cy="22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A328-3210-6EEC-ACD0-27F80542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100F2B-2937-F8CF-4A33-55F340310C8E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7B4736-9797-A274-4145-F2948966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2A660D1-65BA-7390-E1E9-F552D602997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2AEB6-AF63-CAA5-27EF-20B2D85837CD}"/>
              </a:ext>
            </a:extLst>
          </p:cNvPr>
          <p:cNvSpPr txBox="1"/>
          <p:nvPr/>
        </p:nvSpPr>
        <p:spPr>
          <a:xfrm>
            <a:off x="245533" y="1397279"/>
            <a:ext cx="8334589" cy="1220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app_parts: mms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→ 멀티미디어 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음성 파일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암호화되어 있음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cache/log: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HxD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log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파일 암호화되어 있음을 확인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no_backup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android.work.workdb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앱 설정과 관련된 내용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대부분 비어 있음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0472EC-B7C7-8192-778A-F22742B8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4362859"/>
            <a:ext cx="3848100" cy="17159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4BA332-7A83-51CC-2EE3-CEC22C92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6225162"/>
            <a:ext cx="5309236" cy="2396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A70D0AF-9685-0290-4EC1-68A566A5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07" y="4310746"/>
            <a:ext cx="5556633" cy="18788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6DCBCA4-825B-FFFB-CAFB-54BD3734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2133"/>
          <a:stretch/>
        </p:blipFill>
        <p:spPr>
          <a:xfrm>
            <a:off x="1114424" y="2920094"/>
            <a:ext cx="883454" cy="13696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A4E034-82F2-E4BC-5E3F-49CDE0FF1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624" y="2962867"/>
            <a:ext cx="901247" cy="53167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AEF7FC-B938-68C4-D7C6-30499EDC81F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97877" y="3228703"/>
            <a:ext cx="3417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F9719FD-39CA-BF71-AFB6-849A1D707C5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3459902" y="3332787"/>
            <a:ext cx="1242993" cy="17319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0EC765-21F6-A3A8-C514-337393AB26BC}"/>
              </a:ext>
            </a:extLst>
          </p:cNvPr>
          <p:cNvCxnSpPr>
            <a:cxnSpLocks/>
          </p:cNvCxnSpPr>
          <p:nvPr/>
        </p:nvCxnSpPr>
        <p:spPr>
          <a:xfrm>
            <a:off x="3234603" y="3048303"/>
            <a:ext cx="22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51E315-FBCF-12DE-3BDD-54082A5480E5}"/>
              </a:ext>
            </a:extLst>
          </p:cNvPr>
          <p:cNvCxnSpPr>
            <a:cxnSpLocks/>
          </p:cNvCxnSpPr>
          <p:nvPr/>
        </p:nvCxnSpPr>
        <p:spPr>
          <a:xfrm>
            <a:off x="3234602" y="3411807"/>
            <a:ext cx="22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0554C32-85A9-6F6F-6BB4-4D3CADA0170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40871" y="3228703"/>
            <a:ext cx="790307" cy="113415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B46CC1D-DB00-15B9-ED08-3A2FF4EA61E8}"/>
              </a:ext>
            </a:extLst>
          </p:cNvPr>
          <p:cNvCxnSpPr>
            <a:cxnSpLocks/>
          </p:cNvCxnSpPr>
          <p:nvPr/>
        </p:nvCxnSpPr>
        <p:spPr>
          <a:xfrm flipV="1">
            <a:off x="1997877" y="2817225"/>
            <a:ext cx="3132923" cy="233319"/>
          </a:xfrm>
          <a:prstGeom prst="bentConnector3">
            <a:avLst>
              <a:gd name="adj1" fmla="val 45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2243617-91C5-9B1F-0A09-1CA0E279F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0951" y="2689842"/>
            <a:ext cx="1653290" cy="1060601"/>
          </a:xfrm>
          <a:prstGeom prst="rect">
            <a:avLst/>
          </a:prstGeom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8A0313E4-3226-CAEB-5896-B93C071F963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997877" y="3451767"/>
            <a:ext cx="345776" cy="2183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BEFA8779-0182-4D8D-C55C-81B914294E0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2343653" y="3583510"/>
            <a:ext cx="1242993" cy="17319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82C8D2A-B4D3-3D0A-42B9-367F40ECC0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111"/>
          <a:stretch/>
        </p:blipFill>
        <p:spPr>
          <a:xfrm>
            <a:off x="3459902" y="2970315"/>
            <a:ext cx="1242993" cy="173193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C4D5034-D3F7-BEF9-79E0-39AD06D897B9}"/>
              </a:ext>
            </a:extLst>
          </p:cNvPr>
          <p:cNvCxnSpPr>
            <a:cxnSpLocks/>
          </p:cNvCxnSpPr>
          <p:nvPr/>
        </p:nvCxnSpPr>
        <p:spPr>
          <a:xfrm>
            <a:off x="1997877" y="4007178"/>
            <a:ext cx="3130728" cy="3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D94D8BEA-4DFA-3178-EB83-6011EC38AC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100" y="3883288"/>
            <a:ext cx="2633250" cy="397325"/>
          </a:xfrm>
          <a:prstGeom prst="rect">
            <a:avLst/>
          </a:prstGeom>
        </p:spPr>
      </p:pic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E69A41EA-3271-6BC1-ABE8-8C0FF806162E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7753350" y="3952924"/>
            <a:ext cx="1180274" cy="35782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856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739CD-988F-23EC-F404-961F9A4C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2A6BBE-EFBE-E865-FC71-8E04E4456948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C00525-09A2-6AD8-BFA6-CBCC865B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DF295ED-3036-6629-0B63-459717C6FE9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1B6FB5-D7E1-DD02-1274-02F6D2C07310}"/>
              </a:ext>
            </a:extLst>
          </p:cNvPr>
          <p:cNvSpPr txBox="1"/>
          <p:nvPr/>
        </p:nvSpPr>
        <p:spPr>
          <a:xfrm>
            <a:off x="245533" y="1397279"/>
            <a:ext cx="8737392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/network.loki.messenger_preferences.xml: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암호 정보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민감한 정보 포함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pref_last_vacuum_time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pref_attachment_encrypted_secret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pref_profile_key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	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pref_log_encrypted_secret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pref_database_encrypted_secret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pref_profile_name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databases/signal_v4.db: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데이터베이스가 암호화되어 있음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4ED5DB-DAAC-97C9-B3ED-CB615152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00" y="3885894"/>
            <a:ext cx="1955206" cy="101787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FB108AA-4D8C-D640-B676-779689C9D322}"/>
              </a:ext>
            </a:extLst>
          </p:cNvPr>
          <p:cNvCxnSpPr>
            <a:cxnSpLocks/>
          </p:cNvCxnSpPr>
          <p:nvPr/>
        </p:nvCxnSpPr>
        <p:spPr>
          <a:xfrm>
            <a:off x="3200555" y="4570476"/>
            <a:ext cx="23639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1D40C9E-7EC4-F140-4F99-5C6ED780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498" y="3058211"/>
            <a:ext cx="6336687" cy="32752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89425E7-2C9C-9996-BC59-A6A53513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4360"/>
          <a:stretch/>
        </p:blipFill>
        <p:spPr>
          <a:xfrm>
            <a:off x="3432149" y="2984836"/>
            <a:ext cx="2047908" cy="1340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5C1A8E7-AE1C-4678-1676-8FC2AD572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527" y="3042304"/>
            <a:ext cx="1123666" cy="761492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B623444-1A9C-AA54-57BE-50960A05BF8D}"/>
              </a:ext>
            </a:extLst>
          </p:cNvPr>
          <p:cNvCxnSpPr>
            <a:cxnSpLocks/>
          </p:cNvCxnSpPr>
          <p:nvPr/>
        </p:nvCxnSpPr>
        <p:spPr>
          <a:xfrm>
            <a:off x="1128987" y="4300554"/>
            <a:ext cx="2768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11997533-E8B7-4A52-DA29-913735F769B0}"/>
              </a:ext>
            </a:extLst>
          </p:cNvPr>
          <p:cNvCxnSpPr>
            <a:cxnSpLocks/>
          </p:cNvCxnSpPr>
          <p:nvPr/>
        </p:nvCxnSpPr>
        <p:spPr>
          <a:xfrm flipV="1">
            <a:off x="928394" y="3403188"/>
            <a:ext cx="462212" cy="310428"/>
          </a:xfrm>
          <a:prstGeom prst="bentConnector3">
            <a:avLst>
              <a:gd name="adj1" fmla="val 675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61D31D-AFA0-5151-D439-F02CD9D30F95}"/>
              </a:ext>
            </a:extLst>
          </p:cNvPr>
          <p:cNvSpPr/>
          <p:nvPr/>
        </p:nvSpPr>
        <p:spPr>
          <a:xfrm>
            <a:off x="1390527" y="3058211"/>
            <a:ext cx="1123666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04253-F048-432B-CA52-FA0B9DC2730B}"/>
              </a:ext>
            </a:extLst>
          </p:cNvPr>
          <p:cNvSpPr/>
          <p:nvPr/>
        </p:nvSpPr>
        <p:spPr>
          <a:xfrm>
            <a:off x="1405825" y="4471515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3734C5-C0A4-B310-F83D-FC89BBE7CFBC}"/>
              </a:ext>
            </a:extLst>
          </p:cNvPr>
          <p:cNvSpPr/>
          <p:nvPr/>
        </p:nvSpPr>
        <p:spPr>
          <a:xfrm>
            <a:off x="5698029" y="5429132"/>
            <a:ext cx="60388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294C22-F255-7546-3177-BA52ADFA64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2133"/>
          <a:stretch/>
        </p:blipFill>
        <p:spPr>
          <a:xfrm>
            <a:off x="245533" y="3019795"/>
            <a:ext cx="883454" cy="1369606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F73872B-9938-5B76-2150-881C1EEC81DB}"/>
              </a:ext>
            </a:extLst>
          </p:cNvPr>
          <p:cNvCxnSpPr>
            <a:cxnSpLocks/>
          </p:cNvCxnSpPr>
          <p:nvPr/>
        </p:nvCxnSpPr>
        <p:spPr>
          <a:xfrm>
            <a:off x="2495096" y="3209164"/>
            <a:ext cx="9370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82BF38-26A9-60C1-4896-DEAEAD112427}"/>
              </a:ext>
            </a:extLst>
          </p:cNvPr>
          <p:cNvSpPr/>
          <p:nvPr/>
        </p:nvSpPr>
        <p:spPr>
          <a:xfrm>
            <a:off x="5698029" y="5805117"/>
            <a:ext cx="603885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56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2AD3D-4B09-52E1-F969-34037B95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8DD82B-596F-1DC7-2811-A7999FE4DFD1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C1D4DDE-BB57-0101-A37B-F08E000B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4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아티팩트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8C6B1D1-0D4D-1D8A-787D-EF6DC0CF08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79D6D-1116-84DA-EA96-C8797D013074}"/>
              </a:ext>
            </a:extLst>
          </p:cNvPr>
          <p:cNvSpPr txBox="1"/>
          <p:nvPr/>
        </p:nvSpPr>
        <p:spPr>
          <a:xfrm>
            <a:off x="245533" y="1397279"/>
            <a:ext cx="8239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shared_prefs/network.loki.messenger_preferences.xml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</a:t>
            </a:r>
            <a:r>
              <a:rPr lang="en-US" altLang="ko-KR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pref_last_vacuum_time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shared_prefs/ com.google.android.gms.appid.xml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timestamp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비교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Vacuum time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vacuum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작업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로컬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DB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최적화 관리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)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시간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EFC50A-AF64-B5FD-89CA-09187BBD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3287881"/>
            <a:ext cx="1955206" cy="101787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8C94046-D7CD-BCE8-BC0E-4E581269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32" y="3618279"/>
            <a:ext cx="4896201" cy="25307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E078BB3-29B3-1F32-EBAE-0B3097E6E0C1}"/>
              </a:ext>
            </a:extLst>
          </p:cNvPr>
          <p:cNvSpPr/>
          <p:nvPr/>
        </p:nvSpPr>
        <p:spPr>
          <a:xfrm>
            <a:off x="258858" y="3873502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D480C0-D4FD-F837-E9A6-8A1A006C6CEF}"/>
              </a:ext>
            </a:extLst>
          </p:cNvPr>
          <p:cNvSpPr/>
          <p:nvPr/>
        </p:nvSpPr>
        <p:spPr>
          <a:xfrm>
            <a:off x="2542345" y="4154060"/>
            <a:ext cx="1860585" cy="111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4C3B2C6-4CD4-47D7-CE86-3F4898D5F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767" y="2474497"/>
            <a:ext cx="3861783" cy="1945173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BD30F44-CF66-6B66-E11A-351722FBF8F9}"/>
              </a:ext>
            </a:extLst>
          </p:cNvPr>
          <p:cNvCxnSpPr>
            <a:cxnSpLocks/>
          </p:cNvCxnSpPr>
          <p:nvPr/>
        </p:nvCxnSpPr>
        <p:spPr>
          <a:xfrm>
            <a:off x="2053588" y="3400813"/>
            <a:ext cx="3909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5F8BA82-EE44-1A3E-836F-95EBD98FF130}"/>
              </a:ext>
            </a:extLst>
          </p:cNvPr>
          <p:cNvSpPr/>
          <p:nvPr/>
        </p:nvSpPr>
        <p:spPr>
          <a:xfrm>
            <a:off x="258858" y="3266107"/>
            <a:ext cx="1794730" cy="262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0A7F8FE-9E77-6A46-7E83-1BF859E11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532" y="2962607"/>
            <a:ext cx="4896201" cy="62448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162783-CC9E-2183-2935-FD6503591BA6}"/>
              </a:ext>
            </a:extLst>
          </p:cNvPr>
          <p:cNvSpPr/>
          <p:nvPr/>
        </p:nvSpPr>
        <p:spPr>
          <a:xfrm>
            <a:off x="4281335" y="3407513"/>
            <a:ext cx="957415" cy="121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F4359CE-245E-19B4-3E19-0FFB6CEB44D3}"/>
              </a:ext>
            </a:extLst>
          </p:cNvPr>
          <p:cNvCxnSpPr>
            <a:cxnSpLocks/>
          </p:cNvCxnSpPr>
          <p:nvPr/>
        </p:nvCxnSpPr>
        <p:spPr>
          <a:xfrm>
            <a:off x="5238750" y="3474141"/>
            <a:ext cx="22100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:a16="http://schemas.microsoft.com/office/drawing/2014/main" id="{93CEAF8D-F278-EE3E-B038-C577D2821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8767" y="4527904"/>
            <a:ext cx="3861782" cy="1912338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B154F0B-0D94-A3DD-237A-65E3EEC96D02}"/>
              </a:ext>
            </a:extLst>
          </p:cNvPr>
          <p:cNvCxnSpPr>
            <a:stCxn id="9" idx="3"/>
          </p:cNvCxnSpPr>
          <p:nvPr/>
        </p:nvCxnSpPr>
        <p:spPr>
          <a:xfrm>
            <a:off x="4402930" y="4210019"/>
            <a:ext cx="3045838" cy="51315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2B4A8CF-9C47-4E8A-B1B2-D7EFA18062D4}"/>
              </a:ext>
            </a:extLst>
          </p:cNvPr>
          <p:cNvCxnSpPr>
            <a:cxnSpLocks/>
          </p:cNvCxnSpPr>
          <p:nvPr/>
        </p:nvCxnSpPr>
        <p:spPr>
          <a:xfrm>
            <a:off x="2061956" y="4004941"/>
            <a:ext cx="3909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AE51591-2877-0C71-3565-B89CB42C093B}"/>
              </a:ext>
            </a:extLst>
          </p:cNvPr>
          <p:cNvSpPr/>
          <p:nvPr/>
        </p:nvSpPr>
        <p:spPr>
          <a:xfrm>
            <a:off x="8446558" y="3972199"/>
            <a:ext cx="1053042" cy="93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93C561-54C6-18A7-C3C4-CE844BCF8499}"/>
              </a:ext>
            </a:extLst>
          </p:cNvPr>
          <p:cNvSpPr/>
          <p:nvPr/>
        </p:nvSpPr>
        <p:spPr>
          <a:xfrm>
            <a:off x="8469868" y="6017456"/>
            <a:ext cx="1029732" cy="121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4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D33-2298-57C6-52E3-C80DE5B8D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FD0676E-9CB6-9BED-C7E1-BEDF2EED84DC}"/>
              </a:ext>
            </a:extLst>
          </p:cNvPr>
          <p:cNvSpPr/>
          <p:nvPr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45B4AD2-FDBD-FFD5-5B8F-5506B672F3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756EE-78A0-203A-7BB7-DFF73271C9B6}"/>
              </a:ext>
            </a:extLst>
          </p:cNvPr>
          <p:cNvSpPr txBox="1"/>
          <p:nvPr/>
        </p:nvSpPr>
        <p:spPr>
          <a:xfrm>
            <a:off x="245533" y="1397279"/>
            <a:ext cx="601478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사전 정보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주요 데이터를 데이터베이스에 보관하고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이를 암호화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AES256/GCM/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NoPadding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사용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Android Keystore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구조를 분석하여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추출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Keymaster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: Android Keystore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의 모든 키를 관리하는 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Blob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형태로 저장되어 있으며 다음과 같은 정보가 들어있음</a:t>
            </a: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①Android Keystore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버전    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②Nonce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③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 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④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암호키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인증을 위한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Tag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및 속성 정보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     → 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Keymaster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 Blob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cs typeface="Segoe UI" panose="020B0502040204020203" pitchFamily="34" charset="0"/>
              </a:rPr>
              <a:t>이라고 불림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cs typeface="Segoe UI" panose="020B0502040204020203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2C66411-F204-93A3-B3D3-AAD81AB5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14" y="1397279"/>
            <a:ext cx="4808553" cy="214109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71031D6C-AE2C-59A8-42B9-3D376E5D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어플리케이션 분석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기초 조사 </a:t>
            </a:r>
            <a:r>
              <a:rPr lang="en-US" altLang="ko-KR" sz="4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</a:t>
            </a:r>
            <a:endParaRPr lang="ko-KR" altLang="en-US" sz="4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950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2754</TotalTime>
  <Words>1936</Words>
  <Application>Microsoft Office PowerPoint</Application>
  <PresentationFormat>와이드스크린</PresentationFormat>
  <Paragraphs>308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Cascadia Code</vt:lpstr>
      <vt:lpstr>Arial</vt:lpstr>
      <vt:lpstr>맑은 고딕</vt:lpstr>
      <vt:lpstr>나눔스퀘어</vt:lpstr>
      <vt:lpstr>HY견고딕</vt:lpstr>
      <vt:lpstr>Segoe UI</vt:lpstr>
      <vt:lpstr>Office 테마</vt:lpstr>
      <vt:lpstr>세션 데이터베이스 복호화 및 주요 아티팩트 분류</vt:lpstr>
      <vt:lpstr> 목차</vt:lpstr>
      <vt:lpstr> 환경 세팅</vt:lpstr>
      <vt:lpstr> 아티팩트 쌓기</vt:lpstr>
      <vt:lpstr> 아티팩트 추출</vt:lpstr>
      <vt:lpstr> 아티팩트 분석 (1)</vt:lpstr>
      <vt:lpstr> 아티팩트 분석 (2)</vt:lpstr>
      <vt:lpstr> 아티팩트 분석 (3)</vt:lpstr>
      <vt:lpstr> 어플리케이션 분석 – 기초 조사 (1)</vt:lpstr>
      <vt:lpstr> 어플리케이션 분석 – 기초 조사 (2)</vt:lpstr>
      <vt:lpstr> 어플리케이션 분석 – 기초 조사 (3)</vt:lpstr>
      <vt:lpstr> 어플리케이션 분석 – 기초 조사 (4)</vt:lpstr>
      <vt:lpstr> 어플리케이션 분석 – Android Keystore에서 키 추출 (1)</vt:lpstr>
      <vt:lpstr> 어플리케이션 분석 – Android Keystore에서 키 추출 (2)</vt:lpstr>
      <vt:lpstr> 어플리케이션 분석 – DB 암호화 흐름 (1)</vt:lpstr>
      <vt:lpstr> 어플리케이션 분석 – DB 암호화 흐름 (2)</vt:lpstr>
      <vt:lpstr> 어플리케이션 분석 – DB 암호화 흐름 (3)</vt:lpstr>
      <vt:lpstr> 어플리케이션 분석 – DB 암호화 흐름 (4)</vt:lpstr>
      <vt:lpstr> 어플리케이션 분석 – DB 복호화 흐름 (1)</vt:lpstr>
      <vt:lpstr> 어플리케이션 분석 – DB 복호화 흐름 (2)</vt:lpstr>
      <vt:lpstr> 어플리케이션 분석 – DB 복호화 흐름 (3)</vt:lpstr>
      <vt:lpstr> 어플리케이션 분석 – DB 생성, open, close, 조작 (1)</vt:lpstr>
      <vt:lpstr> 어플리케이션 분석 – DB 생성, open, close, 조작 (2)</vt:lpstr>
      <vt:lpstr> 어플리케이션 분석 – DB 생성, open, close, 조작 (3)</vt:lpstr>
      <vt:lpstr> 어플리케이션 분석 – DB 생성, open, close, 조작 (4)</vt:lpstr>
      <vt:lpstr> 어플리케이션 분석 – DB 생성, open, close, 조작 (5)</vt:lpstr>
      <vt:lpstr> 어플리케이션 분석 정리</vt:lpstr>
      <vt:lpstr> DB 복호화 (1)</vt:lpstr>
      <vt:lpstr> DB 복호화 (2)</vt:lpstr>
      <vt:lpstr> DB 복호화 (3)</vt:lpstr>
      <vt:lpstr> DB 복호화 (4)</vt:lpstr>
      <vt:lpstr> DB 내 sms 테이블 아티팩트 분석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이동훈(학부생-정보보안암호수학과)</dc:creator>
  <cp:lastModifiedBy>이동훈(학부생-정보보안암호수학과)</cp:lastModifiedBy>
  <cp:revision>75</cp:revision>
  <dcterms:created xsi:type="dcterms:W3CDTF">2025-03-28T14:28:16Z</dcterms:created>
  <dcterms:modified xsi:type="dcterms:W3CDTF">2025-05-19T09:10:52Z</dcterms:modified>
</cp:coreProperties>
</file>